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notesMasterIdLst>
    <p:notesMasterId r:id="rId30"/>
  </p:notesMasterIdLst>
  <p:sldIdLst>
    <p:sldId id="256" r:id="rId2"/>
    <p:sldId id="291" r:id="rId3"/>
    <p:sldId id="257" r:id="rId4"/>
    <p:sldId id="276" r:id="rId5"/>
    <p:sldId id="277" r:id="rId6"/>
    <p:sldId id="258" r:id="rId7"/>
    <p:sldId id="287" r:id="rId8"/>
    <p:sldId id="295" r:id="rId9"/>
    <p:sldId id="293" r:id="rId10"/>
    <p:sldId id="296" r:id="rId11"/>
    <p:sldId id="292" r:id="rId12"/>
    <p:sldId id="261" r:id="rId13"/>
    <p:sldId id="264" r:id="rId14"/>
    <p:sldId id="269" r:id="rId15"/>
    <p:sldId id="268" r:id="rId16"/>
    <p:sldId id="265" r:id="rId17"/>
    <p:sldId id="267" r:id="rId18"/>
    <p:sldId id="272" r:id="rId19"/>
    <p:sldId id="278" r:id="rId20"/>
    <p:sldId id="280" r:id="rId21"/>
    <p:sldId id="281" r:id="rId22"/>
    <p:sldId id="282" r:id="rId23"/>
    <p:sldId id="283" r:id="rId24"/>
    <p:sldId id="284" r:id="rId25"/>
    <p:sldId id="285" r:id="rId26"/>
    <p:sldId id="286" r:id="rId27"/>
    <p:sldId id="275" r:id="rId28"/>
    <p:sldId id="29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50"/>
    <p:restoredTop sz="94694"/>
  </p:normalViewPr>
  <p:slideViewPr>
    <p:cSldViewPr snapToGrid="0" snapToObjects="1">
      <p:cViewPr varScale="1">
        <p:scale>
          <a:sx n="121" d="100"/>
          <a:sy n="121" d="100"/>
        </p:scale>
        <p:origin x="71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B57889-52A7-C34D-9E4F-9CF5A194C78A}" type="datetimeFigureOut">
              <a:rPr lang="en-US" smtClean="0"/>
              <a:t>8/1/22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08E351-D704-0B45-9653-018A73DA965D}" type="slidenum">
              <a:rPr lang="en-US" smtClean="0"/>
              <a:t>‹#›</a:t>
            </a:fld>
            <a:endParaRPr lang="en-US"/>
          </a:p>
        </p:txBody>
      </p:sp>
    </p:spTree>
    <p:extLst>
      <p:ext uri="{BB962C8B-B14F-4D97-AF65-F5344CB8AC3E}">
        <p14:creationId xmlns:p14="http://schemas.microsoft.com/office/powerpoint/2010/main" val="2223840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08E351-D704-0B45-9653-018A73DA965D}" type="slidenum">
              <a:rPr lang="en-US" smtClean="0"/>
              <a:t>10</a:t>
            </a:fld>
            <a:endParaRPr lang="en-US"/>
          </a:p>
        </p:txBody>
      </p:sp>
    </p:spTree>
    <p:extLst>
      <p:ext uri="{BB962C8B-B14F-4D97-AF65-F5344CB8AC3E}">
        <p14:creationId xmlns:p14="http://schemas.microsoft.com/office/powerpoint/2010/main" val="13259716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08E351-D704-0B45-9653-018A73DA965D}" type="slidenum">
              <a:rPr lang="en-US" smtClean="0"/>
              <a:t>28</a:t>
            </a:fld>
            <a:endParaRPr lang="en-US"/>
          </a:p>
        </p:txBody>
      </p:sp>
    </p:spTree>
    <p:extLst>
      <p:ext uri="{BB962C8B-B14F-4D97-AF65-F5344CB8AC3E}">
        <p14:creationId xmlns:p14="http://schemas.microsoft.com/office/powerpoint/2010/main" val="10285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8/1/22</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272075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8/1/22</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106178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8/1/22</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26067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8/1/22</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629367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8/1/22</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097142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8/1/22</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9364731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8/1/22</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778141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8/1/22</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080264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8/1/22</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7008553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8/1/22</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7309222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8/1/22</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2567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8/1/22</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3617875649"/>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www.w3schools.com/css/default.asp" TargetMode="External"/><Relationship Id="rId3" Type="http://schemas.openxmlformats.org/officeDocument/2006/relationships/hyperlink" Target="https://astrosites.github.io/tutorial/" TargetMode="External"/><Relationship Id="rId7" Type="http://schemas.openxmlformats.org/officeDocument/2006/relationships/hyperlink" Target="https://www.w3schools.com/html/default.asp"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freecodecamp.org/news/web-development-for-beginners-basic-html-and-css/" TargetMode="External"/><Relationship Id="rId5" Type="http://schemas.openxmlformats.org/officeDocument/2006/relationships/hyperlink" Target="https://docs.github.com/en/get-started/quickstart/hello-world" TargetMode="External"/><Relationship Id="rId4" Type="http://schemas.openxmlformats.org/officeDocument/2006/relationships/hyperlink" Target="https://pages.github.com/"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mason.gmu.edu/~nlatouf/index.html" TargetMode="External"/><Relationship Id="rId2" Type="http://schemas.openxmlformats.org/officeDocument/2006/relationships/hyperlink" Target="https://mason.gmu.edu/~rpfeifle/" TargetMode="External"/><Relationship Id="rId1" Type="http://schemas.openxmlformats.org/officeDocument/2006/relationships/slideLayout" Target="../slideLayouts/slideLayout2.xml"/><Relationship Id="rId4" Type="http://schemas.openxmlformats.org/officeDocument/2006/relationships/hyperlink" Target="https://peterboorman.co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muspectrum.squarespace.com/"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search.google.com/search-console/about"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hyperlink" Target="https://www.w3schools.com/css/default.asp" TargetMode="External"/><Relationship Id="rId3" Type="http://schemas.openxmlformats.org/officeDocument/2006/relationships/hyperlink" Target="https://astrosites.github.io/tutorial/" TargetMode="External"/><Relationship Id="rId7" Type="http://schemas.openxmlformats.org/officeDocument/2006/relationships/hyperlink" Target="https://www.w3schools.com/html/default.asp"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freecodecamp.org/news/web-development-for-beginners-basic-html-and-css/" TargetMode="External"/><Relationship Id="rId5" Type="http://schemas.openxmlformats.org/officeDocument/2006/relationships/hyperlink" Target="https://docs.github.com/en/get-started/quickstart/hello-world" TargetMode="External"/><Relationship Id="rId4" Type="http://schemas.openxmlformats.org/officeDocument/2006/relationships/hyperlink" Target="https://pages.github.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C88933B-CFB2-4662-9CA9-2C1E08385B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909EEE1-52DB-4A86-AFCE-CCE9041848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2"/>
            <a:ext cx="12192000" cy="68573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E64570-B3C0-4342-894F-7455793D3BE8}"/>
              </a:ext>
            </a:extLst>
          </p:cNvPr>
          <p:cNvSpPr>
            <a:spLocks noGrp="1"/>
          </p:cNvSpPr>
          <p:nvPr>
            <p:ph type="ctrTitle"/>
          </p:nvPr>
        </p:nvSpPr>
        <p:spPr>
          <a:xfrm>
            <a:off x="4305869" y="1994264"/>
            <a:ext cx="6935872" cy="3922755"/>
          </a:xfrm>
        </p:spPr>
        <p:txBody>
          <a:bodyPr>
            <a:normAutofit/>
          </a:bodyPr>
          <a:lstStyle/>
          <a:p>
            <a:pPr algn="r"/>
            <a:r>
              <a:rPr lang="en-US" i="0" dirty="0"/>
              <a:t>Developing a Personal Student Webpage</a:t>
            </a:r>
          </a:p>
        </p:txBody>
      </p:sp>
      <p:sp>
        <p:nvSpPr>
          <p:cNvPr id="3" name="Subtitle 2">
            <a:extLst>
              <a:ext uri="{FF2B5EF4-FFF2-40B4-BE49-F238E27FC236}">
                <a16:creationId xmlns:a16="http://schemas.microsoft.com/office/drawing/2014/main" id="{3E97C4A9-2EA1-694E-AB7F-3479E64EDA8E}"/>
              </a:ext>
            </a:extLst>
          </p:cNvPr>
          <p:cNvSpPr>
            <a:spLocks noGrp="1"/>
          </p:cNvSpPr>
          <p:nvPr>
            <p:ph type="subTitle" idx="1"/>
          </p:nvPr>
        </p:nvSpPr>
        <p:spPr>
          <a:xfrm>
            <a:off x="4880212" y="504497"/>
            <a:ext cx="6361529" cy="1489767"/>
          </a:xfrm>
        </p:spPr>
        <p:txBody>
          <a:bodyPr>
            <a:noAutofit/>
          </a:bodyPr>
          <a:lstStyle/>
          <a:p>
            <a:pPr algn="r">
              <a:lnSpc>
                <a:spcPct val="110000"/>
              </a:lnSpc>
            </a:pPr>
            <a:r>
              <a:rPr lang="en-US" sz="2000" dirty="0"/>
              <a:t>R. W. Pfeifle</a:t>
            </a:r>
          </a:p>
          <a:p>
            <a:pPr algn="r">
              <a:lnSpc>
                <a:spcPct val="110000"/>
              </a:lnSpc>
            </a:pPr>
            <a:r>
              <a:rPr lang="en-US" sz="2000" dirty="0"/>
              <a:t>2 August 2022</a:t>
            </a:r>
          </a:p>
          <a:p>
            <a:pPr algn="r">
              <a:lnSpc>
                <a:spcPct val="110000"/>
              </a:lnSpc>
            </a:pPr>
            <a:r>
              <a:rPr lang="en-US" sz="2000" i="1" dirty="0"/>
              <a:t>GMU FOCUS Camp 2022</a:t>
            </a:r>
            <a:endParaRPr lang="en-US" sz="2000" dirty="0"/>
          </a:p>
        </p:txBody>
      </p:sp>
      <p:pic>
        <p:nvPicPr>
          <p:cNvPr id="4" name="Picture 3" descr="Working space background">
            <a:extLst>
              <a:ext uri="{FF2B5EF4-FFF2-40B4-BE49-F238E27FC236}">
                <a16:creationId xmlns:a16="http://schemas.microsoft.com/office/drawing/2014/main" id="{45F2D784-3BD6-4C82-99C3-57C27C2E19BB}"/>
              </a:ext>
            </a:extLst>
          </p:cNvPr>
          <p:cNvPicPr>
            <a:picLocks noChangeAspect="1"/>
          </p:cNvPicPr>
          <p:nvPr/>
        </p:nvPicPr>
        <p:blipFill rotWithShape="1">
          <a:blip r:embed="rId2"/>
          <a:srcRect l="53171" r="-1" b="-1"/>
          <a:stretch/>
        </p:blipFill>
        <p:spPr>
          <a:xfrm>
            <a:off x="-2573" y="10"/>
            <a:ext cx="4811317" cy="6857988"/>
          </a:xfrm>
          <a:custGeom>
            <a:avLst/>
            <a:gdLst/>
            <a:ahLst/>
            <a:cxnLst/>
            <a:rect l="l" t="t" r="r" b="b"/>
            <a:pathLst>
              <a:path w="4811317" h="6857998">
                <a:moveTo>
                  <a:pt x="0" y="0"/>
                </a:moveTo>
                <a:lnTo>
                  <a:pt x="4811317" y="0"/>
                </a:lnTo>
                <a:lnTo>
                  <a:pt x="2712446" y="6857998"/>
                </a:lnTo>
                <a:lnTo>
                  <a:pt x="0" y="6857998"/>
                </a:lnTo>
                <a:close/>
              </a:path>
            </a:pathLst>
          </a:custGeom>
        </p:spPr>
      </p:pic>
      <p:cxnSp>
        <p:nvCxnSpPr>
          <p:cNvPr id="13" name="Straight Connector 12">
            <a:extLst>
              <a:ext uri="{FF2B5EF4-FFF2-40B4-BE49-F238E27FC236}">
                <a16:creationId xmlns:a16="http://schemas.microsoft.com/office/drawing/2014/main" id="{326FE4BA-3BD1-4AB3-A3EB-39FF16D964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418764" y="0"/>
            <a:ext cx="815637"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BD85EF3-E980-4EF9-BF91-C0540D302A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a:endCxn id="15" idx="2"/>
          </p:cNvCxnSpPr>
          <p:nvPr>
            <p:extLst>
              <p:ext uri="{386F3935-93C4-4BCD-93E2-E3B085C9AB24}">
                <p16:designElem xmlns:p16="http://schemas.microsoft.com/office/powerpoint/2015/main" val="1"/>
              </p:ext>
            </p:extLst>
          </p:nvPr>
        </p:nvCxnSpPr>
        <p:spPr>
          <a:xfrm>
            <a:off x="0" y="5468380"/>
            <a:ext cx="6096000" cy="13896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2048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iterate type="lt">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4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FEAF8-F047-F1D8-543B-43BD3F2E7277}"/>
              </a:ext>
            </a:extLst>
          </p:cNvPr>
          <p:cNvSpPr>
            <a:spLocks noGrp="1"/>
          </p:cNvSpPr>
          <p:nvPr>
            <p:ph type="title"/>
          </p:nvPr>
        </p:nvSpPr>
        <p:spPr/>
        <p:txBody>
          <a:bodyPr/>
          <a:lstStyle/>
          <a:p>
            <a:r>
              <a:rPr lang="en-US" i="0" dirty="0"/>
              <a:t>Additional Helpful tutorials and links</a:t>
            </a:r>
          </a:p>
        </p:txBody>
      </p:sp>
      <p:sp>
        <p:nvSpPr>
          <p:cNvPr id="3" name="Content Placeholder 2">
            <a:extLst>
              <a:ext uri="{FF2B5EF4-FFF2-40B4-BE49-F238E27FC236}">
                <a16:creationId xmlns:a16="http://schemas.microsoft.com/office/drawing/2014/main" id="{3FF0418F-4A3D-5FF7-D5E5-6EEA11EB5D73}"/>
              </a:ext>
            </a:extLst>
          </p:cNvPr>
          <p:cNvSpPr>
            <a:spLocks noGrp="1"/>
          </p:cNvSpPr>
          <p:nvPr>
            <p:ph idx="1"/>
          </p:nvPr>
        </p:nvSpPr>
        <p:spPr/>
        <p:txBody>
          <a:bodyPr>
            <a:normAutofit fontScale="85000" lnSpcReduction="10000"/>
          </a:bodyPr>
          <a:lstStyle/>
          <a:p>
            <a:r>
              <a:rPr lang="en-US" dirty="0"/>
              <a:t>5HTML UP and hosting your website on GitHub:</a:t>
            </a:r>
          </a:p>
          <a:p>
            <a:pPr lvl="1"/>
            <a:r>
              <a:rPr lang="en-US" dirty="0">
                <a:solidFill>
                  <a:srgbClr val="00B050"/>
                </a:solidFill>
                <a:hlinkClick r:id="rId3">
                  <a:extLst>
                    <a:ext uri="{A12FA001-AC4F-418D-AE19-62706E023703}">
                      <ahyp:hlinkClr xmlns:ahyp="http://schemas.microsoft.com/office/drawing/2018/hyperlinkcolor" val="tx"/>
                    </a:ext>
                  </a:extLst>
                </a:hlinkClick>
              </a:rPr>
              <a:t>https://astrosites.github.io/tutorial/</a:t>
            </a:r>
            <a:endParaRPr lang="en-US" dirty="0">
              <a:solidFill>
                <a:srgbClr val="00B050"/>
              </a:solidFill>
            </a:endParaRPr>
          </a:p>
          <a:p>
            <a:pPr lvl="1"/>
            <a:r>
              <a:rPr lang="en-US" dirty="0">
                <a:solidFill>
                  <a:srgbClr val="00B050"/>
                </a:solidFill>
                <a:hlinkClick r:id="rId4">
                  <a:extLst>
                    <a:ext uri="{A12FA001-AC4F-418D-AE19-62706E023703}">
                      <ahyp:hlinkClr xmlns:ahyp="http://schemas.microsoft.com/office/drawing/2018/hyperlinkcolor" val="tx"/>
                    </a:ext>
                  </a:extLst>
                </a:hlinkClick>
              </a:rPr>
              <a:t>https://pages.github.com</a:t>
            </a:r>
            <a:endParaRPr lang="en-US" dirty="0">
              <a:solidFill>
                <a:srgbClr val="00B050"/>
              </a:solidFill>
            </a:endParaRPr>
          </a:p>
          <a:p>
            <a:r>
              <a:rPr lang="en-US" dirty="0"/>
              <a:t>Introductory materials for GitHub (good if you want to start using it for your website or coding projects):</a:t>
            </a:r>
          </a:p>
          <a:p>
            <a:pPr lvl="1"/>
            <a:r>
              <a:rPr lang="en-US" dirty="0">
                <a:solidFill>
                  <a:srgbClr val="00B050"/>
                </a:solidFill>
                <a:hlinkClick r:id="rId5">
                  <a:extLst>
                    <a:ext uri="{A12FA001-AC4F-418D-AE19-62706E023703}">
                      <ahyp:hlinkClr xmlns:ahyp="http://schemas.microsoft.com/office/drawing/2018/hyperlinkcolor" val="tx"/>
                    </a:ext>
                  </a:extLst>
                </a:hlinkClick>
              </a:rPr>
              <a:t>https://docs.github.com/en/get-started/quickstart/hello-world</a:t>
            </a:r>
            <a:endParaRPr lang="en-US" dirty="0">
              <a:solidFill>
                <a:srgbClr val="00B050"/>
              </a:solidFill>
            </a:endParaRPr>
          </a:p>
          <a:p>
            <a:r>
              <a:rPr lang="en-US" dirty="0"/>
              <a:t>Here’s the helpful page where I pulled the HTML and CSS commands for our simple website versions:</a:t>
            </a:r>
          </a:p>
          <a:p>
            <a:pPr lvl="1"/>
            <a:r>
              <a:rPr lang="en-US" dirty="0">
                <a:solidFill>
                  <a:srgbClr val="00B050"/>
                </a:solidFill>
                <a:hlinkClick r:id="rId6">
                  <a:extLst>
                    <a:ext uri="{A12FA001-AC4F-418D-AE19-62706E023703}">
                      <ahyp:hlinkClr xmlns:ahyp="http://schemas.microsoft.com/office/drawing/2018/hyperlinkcolor" val="tx"/>
                    </a:ext>
                  </a:extLst>
                </a:hlinkClick>
              </a:rPr>
              <a:t>https://www.freecodecamp.org/news/web-development-for-beginners-basic-html-and-css/</a:t>
            </a:r>
            <a:endParaRPr lang="en-US" dirty="0">
              <a:solidFill>
                <a:srgbClr val="00B050"/>
              </a:solidFill>
            </a:endParaRPr>
          </a:p>
          <a:p>
            <a:pPr lvl="1"/>
            <a:r>
              <a:rPr lang="en-US" dirty="0"/>
              <a:t>It has helpful explanations!</a:t>
            </a:r>
          </a:p>
          <a:p>
            <a:r>
              <a:rPr lang="en-US" dirty="0"/>
              <a:t>W3Schools guides and tutorials:</a:t>
            </a:r>
          </a:p>
          <a:p>
            <a:pPr lvl="1"/>
            <a:r>
              <a:rPr lang="en-US" dirty="0"/>
              <a:t>For HTML: </a:t>
            </a:r>
            <a:r>
              <a:rPr lang="en-US" dirty="0">
                <a:solidFill>
                  <a:srgbClr val="00B050"/>
                </a:solidFill>
                <a:hlinkClick r:id="rId7">
                  <a:extLst>
                    <a:ext uri="{A12FA001-AC4F-418D-AE19-62706E023703}">
                      <ahyp:hlinkClr xmlns:ahyp="http://schemas.microsoft.com/office/drawing/2018/hyperlinkcolor" val="tx"/>
                    </a:ext>
                  </a:extLst>
                </a:hlinkClick>
              </a:rPr>
              <a:t>https://www.w3schools.com/html/default.asp</a:t>
            </a:r>
            <a:endParaRPr lang="en-US" dirty="0">
              <a:solidFill>
                <a:srgbClr val="00B050"/>
              </a:solidFill>
            </a:endParaRPr>
          </a:p>
          <a:p>
            <a:pPr lvl="1"/>
            <a:r>
              <a:rPr lang="en-US" dirty="0"/>
              <a:t>For CSS: </a:t>
            </a:r>
            <a:r>
              <a:rPr lang="en-US" dirty="0">
                <a:solidFill>
                  <a:srgbClr val="00B050"/>
                </a:solidFill>
                <a:hlinkClick r:id="rId8">
                  <a:extLst>
                    <a:ext uri="{A12FA001-AC4F-418D-AE19-62706E023703}">
                      <ahyp:hlinkClr xmlns:ahyp="http://schemas.microsoft.com/office/drawing/2018/hyperlinkcolor" val="tx"/>
                    </a:ext>
                  </a:extLst>
                </a:hlinkClick>
              </a:rPr>
              <a:t>https://www.w3schools.com/css/default.asp</a:t>
            </a:r>
            <a:endParaRPr lang="en-US" dirty="0">
              <a:solidFill>
                <a:srgbClr val="00B050"/>
              </a:solidFill>
            </a:endParaRPr>
          </a:p>
        </p:txBody>
      </p:sp>
    </p:spTree>
    <p:extLst>
      <p:ext uri="{BB962C8B-B14F-4D97-AF65-F5344CB8AC3E}">
        <p14:creationId xmlns:p14="http://schemas.microsoft.com/office/powerpoint/2010/main" val="593603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4786B-7B32-1855-80F8-FEA04633AD05}"/>
              </a:ext>
            </a:extLst>
          </p:cNvPr>
          <p:cNvSpPr>
            <a:spLocks noGrp="1"/>
          </p:cNvSpPr>
          <p:nvPr>
            <p:ph type="title"/>
          </p:nvPr>
        </p:nvSpPr>
        <p:spPr/>
        <p:txBody>
          <a:bodyPr/>
          <a:lstStyle/>
          <a:p>
            <a:r>
              <a:rPr lang="en-US" b="1" i="0" dirty="0"/>
              <a:t>Now for something a little more fancy: 5HTML UP</a:t>
            </a:r>
          </a:p>
        </p:txBody>
      </p:sp>
      <p:sp>
        <p:nvSpPr>
          <p:cNvPr id="3" name="Content Placeholder 2">
            <a:extLst>
              <a:ext uri="{FF2B5EF4-FFF2-40B4-BE49-F238E27FC236}">
                <a16:creationId xmlns:a16="http://schemas.microsoft.com/office/drawing/2014/main" id="{683335E1-B701-37B3-C28C-C5F9EFDA529F}"/>
              </a:ext>
            </a:extLst>
          </p:cNvPr>
          <p:cNvSpPr>
            <a:spLocks noGrp="1"/>
          </p:cNvSpPr>
          <p:nvPr>
            <p:ph idx="1"/>
          </p:nvPr>
        </p:nvSpPr>
        <p:spPr/>
        <p:txBody>
          <a:bodyPr>
            <a:normAutofit/>
          </a:bodyPr>
          <a:lstStyle/>
          <a:p>
            <a:pPr marL="0" indent="0">
              <a:buNone/>
            </a:pPr>
            <a:r>
              <a:rPr lang="en-US" b="1" dirty="0"/>
              <a:t>5HTML UP</a:t>
            </a:r>
            <a:r>
              <a:rPr lang="en-US" dirty="0"/>
              <a:t> offers 100% free web templates which are easily customizable and fully responsive! </a:t>
            </a:r>
          </a:p>
          <a:p>
            <a:pPr lvl="1"/>
            <a:r>
              <a:rPr lang="en-US" dirty="0">
                <a:solidFill>
                  <a:srgbClr val="00B050"/>
                </a:solidFill>
              </a:rPr>
              <a:t>https://html5up.net</a:t>
            </a:r>
          </a:p>
          <a:p>
            <a:pPr lvl="1"/>
            <a:r>
              <a:rPr lang="en-US" dirty="0"/>
              <a:t>Several dozen templates are currently available to choose from. </a:t>
            </a:r>
          </a:p>
          <a:p>
            <a:pPr marL="457200" lvl="1" indent="0">
              <a:buNone/>
            </a:pPr>
            <a:endParaRPr lang="en-US" dirty="0"/>
          </a:p>
          <a:p>
            <a:pPr marL="0" indent="0">
              <a:buNone/>
            </a:pPr>
            <a:r>
              <a:rPr lang="en-US" dirty="0"/>
              <a:t>Here are a few examples of webpages made using 5HTML UP:</a:t>
            </a:r>
            <a:endParaRPr lang="en-US" dirty="0">
              <a:solidFill>
                <a:srgbClr val="5F5F5F"/>
              </a:solidFill>
              <a:hlinkClick r:id="rId2">
                <a:extLst>
                  <a:ext uri="{A12FA001-AC4F-418D-AE19-62706E023703}">
                    <ahyp:hlinkClr xmlns:ahyp="http://schemas.microsoft.com/office/drawing/2018/hyperlinkcolor" val="tx"/>
                  </a:ext>
                </a:extLst>
              </a:hlinkClick>
            </a:endParaRPr>
          </a:p>
          <a:p>
            <a:r>
              <a:rPr lang="en-US" dirty="0">
                <a:solidFill>
                  <a:srgbClr val="00B050"/>
                </a:solidFill>
                <a:hlinkClick r:id="rId2">
                  <a:extLst>
                    <a:ext uri="{A12FA001-AC4F-418D-AE19-62706E023703}">
                      <ahyp:hlinkClr xmlns:ahyp="http://schemas.microsoft.com/office/drawing/2018/hyperlinkcolor" val="tx"/>
                    </a:ext>
                  </a:extLst>
                </a:hlinkClick>
              </a:rPr>
              <a:t>https://mason.gmu.edu/~rpfeifle/</a:t>
            </a:r>
            <a:endParaRPr lang="en-US" dirty="0">
              <a:solidFill>
                <a:srgbClr val="00B050"/>
              </a:solidFill>
            </a:endParaRPr>
          </a:p>
          <a:p>
            <a:r>
              <a:rPr lang="en-US" dirty="0">
                <a:solidFill>
                  <a:srgbClr val="00B050"/>
                </a:solidFill>
                <a:hlinkClick r:id="rId3">
                  <a:extLst>
                    <a:ext uri="{A12FA001-AC4F-418D-AE19-62706E023703}">
                      <ahyp:hlinkClr xmlns:ahyp="http://schemas.microsoft.com/office/drawing/2018/hyperlinkcolor" val="tx"/>
                    </a:ext>
                  </a:extLst>
                </a:hlinkClick>
              </a:rPr>
              <a:t>https://mason.gmu.edu/~nlatouf/index.html</a:t>
            </a:r>
            <a:endParaRPr lang="en-US" dirty="0">
              <a:solidFill>
                <a:srgbClr val="00B050"/>
              </a:solidFill>
            </a:endParaRPr>
          </a:p>
          <a:p>
            <a:r>
              <a:rPr lang="en-US" dirty="0">
                <a:solidFill>
                  <a:srgbClr val="00B050"/>
                </a:solidFill>
                <a:hlinkClick r:id="rId4">
                  <a:extLst>
                    <a:ext uri="{A12FA001-AC4F-418D-AE19-62706E023703}">
                      <ahyp:hlinkClr xmlns:ahyp="http://schemas.microsoft.com/office/drawing/2018/hyperlinkcolor" val="tx"/>
                    </a:ext>
                  </a:extLst>
                </a:hlinkClick>
              </a:rPr>
              <a:t>https://peterboorman.com</a:t>
            </a:r>
            <a:endParaRPr lang="en-US" dirty="0">
              <a:solidFill>
                <a:srgbClr val="00B050"/>
              </a:solidFill>
            </a:endParaRPr>
          </a:p>
          <a:p>
            <a:endParaRPr lang="en-US" dirty="0"/>
          </a:p>
        </p:txBody>
      </p:sp>
    </p:spTree>
    <p:extLst>
      <p:ext uri="{BB962C8B-B14F-4D97-AF65-F5344CB8AC3E}">
        <p14:creationId xmlns:p14="http://schemas.microsoft.com/office/powerpoint/2010/main" val="3567436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C2F65-B07F-E840-8588-B30C0279AFC8}"/>
              </a:ext>
            </a:extLst>
          </p:cNvPr>
          <p:cNvSpPr>
            <a:spLocks noGrp="1"/>
          </p:cNvSpPr>
          <p:nvPr>
            <p:ph type="title"/>
          </p:nvPr>
        </p:nvSpPr>
        <p:spPr/>
        <p:txBody>
          <a:bodyPr>
            <a:normAutofit/>
          </a:bodyPr>
          <a:lstStyle/>
          <a:p>
            <a:r>
              <a:rPr lang="en-US" sz="4000" b="1" i="0" dirty="0"/>
              <a:t>5html up</a:t>
            </a:r>
            <a:r>
              <a:rPr lang="en-US" sz="4000" i="0" dirty="0"/>
              <a:t>: </a:t>
            </a:r>
            <a:r>
              <a:rPr lang="en-US" sz="4000" b="1" i="0" dirty="0"/>
              <a:t>a more professional webpage format</a:t>
            </a:r>
          </a:p>
        </p:txBody>
      </p:sp>
      <p:sp>
        <p:nvSpPr>
          <p:cNvPr id="3" name="Content Placeholder 2">
            <a:extLst>
              <a:ext uri="{FF2B5EF4-FFF2-40B4-BE49-F238E27FC236}">
                <a16:creationId xmlns:a16="http://schemas.microsoft.com/office/drawing/2014/main" id="{7A49EACA-EB75-9A46-887B-DBF8366DB168}"/>
              </a:ext>
            </a:extLst>
          </p:cNvPr>
          <p:cNvSpPr>
            <a:spLocks noGrp="1"/>
          </p:cNvSpPr>
          <p:nvPr>
            <p:ph idx="1"/>
          </p:nvPr>
        </p:nvSpPr>
        <p:spPr/>
        <p:txBody>
          <a:bodyPr>
            <a:normAutofit lnSpcReduction="10000"/>
          </a:bodyPr>
          <a:lstStyle/>
          <a:p>
            <a:r>
              <a:rPr lang="en-US" b="1" dirty="0"/>
              <a:t>5HTML UP</a:t>
            </a:r>
            <a:r>
              <a:rPr lang="en-US" dirty="0"/>
              <a:t> offers 100% free web templates which are easily customizable and fully responsive! </a:t>
            </a:r>
          </a:p>
          <a:p>
            <a:pPr lvl="1"/>
            <a:r>
              <a:rPr lang="en-US" dirty="0">
                <a:solidFill>
                  <a:srgbClr val="00B050"/>
                </a:solidFill>
              </a:rPr>
              <a:t>https://html5up.net</a:t>
            </a:r>
          </a:p>
          <a:p>
            <a:pPr lvl="1"/>
            <a:r>
              <a:rPr lang="en-US" dirty="0"/>
              <a:t>Several dozen templates are currently available to choose from. </a:t>
            </a:r>
          </a:p>
          <a:p>
            <a:r>
              <a:rPr lang="en-US" dirty="0"/>
              <a:t>Step 1: Download the template of your choice.</a:t>
            </a:r>
          </a:p>
          <a:p>
            <a:r>
              <a:rPr lang="en-US" dirty="0"/>
              <a:t>Step 2: Open downloaded folder</a:t>
            </a:r>
          </a:p>
          <a:p>
            <a:pPr lvl="1"/>
            <a:r>
              <a:rPr lang="en-US" dirty="0"/>
              <a:t>Double click in </a:t>
            </a:r>
            <a:r>
              <a:rPr lang="en-US" dirty="0" err="1"/>
              <a:t>index.html</a:t>
            </a:r>
            <a:r>
              <a:rPr lang="en-US" dirty="0"/>
              <a:t> file. This opens your local file in your internet browser so you can inspect it.</a:t>
            </a:r>
          </a:p>
          <a:p>
            <a:r>
              <a:rPr lang="en-US" dirty="0"/>
              <a:t>Step 3: Edit the </a:t>
            </a:r>
            <a:r>
              <a:rPr lang="en-US" dirty="0" err="1"/>
              <a:t>index.html</a:t>
            </a:r>
            <a:r>
              <a:rPr lang="en-US" dirty="0"/>
              <a:t> file as you see fit.</a:t>
            </a:r>
          </a:p>
          <a:p>
            <a:r>
              <a:rPr lang="en-US" dirty="0"/>
              <a:t>Step 4: </a:t>
            </a:r>
            <a:r>
              <a:rPr lang="en-US" b="1" i="1" dirty="0"/>
              <a:t>Upload </a:t>
            </a:r>
            <a:r>
              <a:rPr lang="en-US" dirty="0"/>
              <a:t>to your web host</a:t>
            </a:r>
          </a:p>
        </p:txBody>
      </p:sp>
    </p:spTree>
    <p:extLst>
      <p:ext uri="{BB962C8B-B14F-4D97-AF65-F5344CB8AC3E}">
        <p14:creationId xmlns:p14="http://schemas.microsoft.com/office/powerpoint/2010/main" val="6305096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C2F65-B07F-E840-8588-B30C0279AFC8}"/>
              </a:ext>
            </a:extLst>
          </p:cNvPr>
          <p:cNvSpPr>
            <a:spLocks noGrp="1"/>
          </p:cNvSpPr>
          <p:nvPr>
            <p:ph type="title"/>
          </p:nvPr>
        </p:nvSpPr>
        <p:spPr/>
        <p:txBody>
          <a:bodyPr>
            <a:normAutofit/>
          </a:bodyPr>
          <a:lstStyle/>
          <a:p>
            <a:r>
              <a:rPr lang="en-US" sz="4000" b="1" i="0" dirty="0"/>
              <a:t>5html up: a more professional webpage format</a:t>
            </a:r>
          </a:p>
        </p:txBody>
      </p:sp>
      <p:sp>
        <p:nvSpPr>
          <p:cNvPr id="3" name="Content Placeholder 2">
            <a:extLst>
              <a:ext uri="{FF2B5EF4-FFF2-40B4-BE49-F238E27FC236}">
                <a16:creationId xmlns:a16="http://schemas.microsoft.com/office/drawing/2014/main" id="{7A49EACA-EB75-9A46-887B-DBF8366DB168}"/>
              </a:ext>
            </a:extLst>
          </p:cNvPr>
          <p:cNvSpPr>
            <a:spLocks noGrp="1"/>
          </p:cNvSpPr>
          <p:nvPr>
            <p:ph idx="1"/>
          </p:nvPr>
        </p:nvSpPr>
        <p:spPr/>
        <p:txBody>
          <a:bodyPr/>
          <a:lstStyle/>
          <a:p>
            <a:r>
              <a:rPr lang="en-US" b="1" u="sng" dirty="0">
                <a:solidFill>
                  <a:srgbClr val="00B050"/>
                </a:solidFill>
              </a:rPr>
              <a:t>Step 1: Download the template of your choice.</a:t>
            </a:r>
          </a:p>
          <a:p>
            <a:r>
              <a:rPr lang="en-US" dirty="0"/>
              <a:t>Step 2: Open downloaded folder</a:t>
            </a:r>
          </a:p>
          <a:p>
            <a:pPr lvl="1"/>
            <a:r>
              <a:rPr lang="en-US" dirty="0"/>
              <a:t>Double click in </a:t>
            </a:r>
            <a:r>
              <a:rPr lang="en-US" dirty="0" err="1"/>
              <a:t>index.html</a:t>
            </a:r>
            <a:r>
              <a:rPr lang="en-US" dirty="0"/>
              <a:t> file. This opens your local file in your internet browser so you can inspect it.</a:t>
            </a:r>
          </a:p>
          <a:p>
            <a:r>
              <a:rPr lang="en-US" dirty="0"/>
              <a:t>Step 3: Edit the </a:t>
            </a:r>
            <a:r>
              <a:rPr lang="en-US" dirty="0" err="1"/>
              <a:t>index.html</a:t>
            </a:r>
            <a:r>
              <a:rPr lang="en-US" dirty="0"/>
              <a:t> file as you see fit.</a:t>
            </a:r>
          </a:p>
          <a:p>
            <a:r>
              <a:rPr lang="en-US" dirty="0"/>
              <a:t>Step 4: </a:t>
            </a:r>
            <a:r>
              <a:rPr lang="en-US" b="1" i="1" dirty="0"/>
              <a:t>Upload </a:t>
            </a:r>
            <a:r>
              <a:rPr lang="en-US" dirty="0"/>
              <a:t>to your web host</a:t>
            </a:r>
          </a:p>
        </p:txBody>
      </p:sp>
    </p:spTree>
    <p:extLst>
      <p:ext uri="{BB962C8B-B14F-4D97-AF65-F5344CB8AC3E}">
        <p14:creationId xmlns:p14="http://schemas.microsoft.com/office/powerpoint/2010/main" val="1123590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C2F65-B07F-E840-8588-B30C0279AFC8}"/>
              </a:ext>
            </a:extLst>
          </p:cNvPr>
          <p:cNvSpPr>
            <a:spLocks noGrp="1"/>
          </p:cNvSpPr>
          <p:nvPr>
            <p:ph type="title"/>
          </p:nvPr>
        </p:nvSpPr>
        <p:spPr/>
        <p:txBody>
          <a:bodyPr>
            <a:normAutofit/>
          </a:bodyPr>
          <a:lstStyle/>
          <a:p>
            <a:r>
              <a:rPr lang="en-US" sz="4000" b="1" i="0" dirty="0"/>
              <a:t>5html up: a more professional webpage format</a:t>
            </a:r>
          </a:p>
        </p:txBody>
      </p:sp>
      <p:sp>
        <p:nvSpPr>
          <p:cNvPr id="3" name="Content Placeholder 2">
            <a:extLst>
              <a:ext uri="{FF2B5EF4-FFF2-40B4-BE49-F238E27FC236}">
                <a16:creationId xmlns:a16="http://schemas.microsoft.com/office/drawing/2014/main" id="{7A49EACA-EB75-9A46-887B-DBF8366DB168}"/>
              </a:ext>
            </a:extLst>
          </p:cNvPr>
          <p:cNvSpPr>
            <a:spLocks noGrp="1"/>
          </p:cNvSpPr>
          <p:nvPr>
            <p:ph idx="1"/>
          </p:nvPr>
        </p:nvSpPr>
        <p:spPr/>
        <p:txBody>
          <a:bodyPr/>
          <a:lstStyle/>
          <a:p>
            <a:r>
              <a:rPr lang="en-US" dirty="0">
                <a:solidFill>
                  <a:schemeClr val="tx1"/>
                </a:solidFill>
              </a:rPr>
              <a:t>Step 1: Download the template of your choice.</a:t>
            </a:r>
          </a:p>
          <a:p>
            <a:r>
              <a:rPr lang="en-US" b="1" u="sng" dirty="0">
                <a:solidFill>
                  <a:srgbClr val="00B050"/>
                </a:solidFill>
              </a:rPr>
              <a:t>Step 2: Open downloaded folder</a:t>
            </a:r>
          </a:p>
          <a:p>
            <a:pPr lvl="1"/>
            <a:r>
              <a:rPr lang="en-US" b="1" u="sng" dirty="0">
                <a:solidFill>
                  <a:srgbClr val="00B050"/>
                </a:solidFill>
              </a:rPr>
              <a:t>Double click in </a:t>
            </a:r>
            <a:r>
              <a:rPr lang="en-US" b="1" u="sng" dirty="0" err="1">
                <a:solidFill>
                  <a:srgbClr val="00B050"/>
                </a:solidFill>
              </a:rPr>
              <a:t>index.html</a:t>
            </a:r>
            <a:r>
              <a:rPr lang="en-US" b="1" u="sng" dirty="0">
                <a:solidFill>
                  <a:srgbClr val="00B050"/>
                </a:solidFill>
              </a:rPr>
              <a:t> file. This opens your local file in your internet browser so you can inspect it.</a:t>
            </a:r>
          </a:p>
          <a:p>
            <a:r>
              <a:rPr lang="en-US" dirty="0"/>
              <a:t>Step 3: Edit the </a:t>
            </a:r>
            <a:r>
              <a:rPr lang="en-US" dirty="0" err="1"/>
              <a:t>index.html</a:t>
            </a:r>
            <a:r>
              <a:rPr lang="en-US" dirty="0"/>
              <a:t> file as you see fit.</a:t>
            </a:r>
          </a:p>
          <a:p>
            <a:r>
              <a:rPr lang="en-US" dirty="0"/>
              <a:t>Step 4: </a:t>
            </a:r>
            <a:r>
              <a:rPr lang="en-US" b="1" i="1" dirty="0"/>
              <a:t>Upload </a:t>
            </a:r>
            <a:r>
              <a:rPr lang="en-US" dirty="0"/>
              <a:t>to your web host</a:t>
            </a:r>
          </a:p>
        </p:txBody>
      </p:sp>
    </p:spTree>
    <p:extLst>
      <p:ext uri="{BB962C8B-B14F-4D97-AF65-F5344CB8AC3E}">
        <p14:creationId xmlns:p14="http://schemas.microsoft.com/office/powerpoint/2010/main" val="3348791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8B80C-B9B4-E84D-BF35-4554751F90BA}"/>
              </a:ext>
            </a:extLst>
          </p:cNvPr>
          <p:cNvSpPr>
            <a:spLocks noGrp="1"/>
          </p:cNvSpPr>
          <p:nvPr>
            <p:ph type="title"/>
          </p:nvPr>
        </p:nvSpPr>
        <p:spPr/>
        <p:txBody>
          <a:bodyPr/>
          <a:lstStyle/>
          <a:p>
            <a:r>
              <a:rPr lang="en-US" b="1" i="0" dirty="0"/>
              <a:t>Inspecting the template</a:t>
            </a:r>
          </a:p>
        </p:txBody>
      </p:sp>
      <p:pic>
        <p:nvPicPr>
          <p:cNvPr id="7" name="Picture 6" descr="Graphical user interface, website&#10;&#10;Description automatically generated">
            <a:extLst>
              <a:ext uri="{FF2B5EF4-FFF2-40B4-BE49-F238E27FC236}">
                <a16:creationId xmlns:a16="http://schemas.microsoft.com/office/drawing/2014/main" id="{01EB4A2A-43B6-E844-B56A-72CF52383172}"/>
              </a:ext>
            </a:extLst>
          </p:cNvPr>
          <p:cNvPicPr>
            <a:picLocks noChangeAspect="1"/>
          </p:cNvPicPr>
          <p:nvPr/>
        </p:nvPicPr>
        <p:blipFill>
          <a:blip r:embed="rId2"/>
          <a:stretch>
            <a:fillRect/>
          </a:stretch>
        </p:blipFill>
        <p:spPr>
          <a:xfrm>
            <a:off x="5854261" y="2473817"/>
            <a:ext cx="5534019" cy="2920571"/>
          </a:xfrm>
          <a:prstGeom prst="rect">
            <a:avLst/>
          </a:prstGeom>
        </p:spPr>
      </p:pic>
      <p:sp>
        <p:nvSpPr>
          <p:cNvPr id="8" name="TextBox 7">
            <a:extLst>
              <a:ext uri="{FF2B5EF4-FFF2-40B4-BE49-F238E27FC236}">
                <a16:creationId xmlns:a16="http://schemas.microsoft.com/office/drawing/2014/main" id="{BC35DCB0-546E-804A-86D7-26FFCE07F183}"/>
              </a:ext>
            </a:extLst>
          </p:cNvPr>
          <p:cNvSpPr txBox="1"/>
          <p:nvPr/>
        </p:nvSpPr>
        <p:spPr>
          <a:xfrm>
            <a:off x="803720" y="1915557"/>
            <a:ext cx="4472473" cy="369332"/>
          </a:xfrm>
          <a:prstGeom prst="rect">
            <a:avLst/>
          </a:prstGeom>
          <a:noFill/>
        </p:spPr>
        <p:txBody>
          <a:bodyPr wrap="square" rtlCol="0">
            <a:spAutoFit/>
          </a:bodyPr>
          <a:lstStyle/>
          <a:p>
            <a:r>
              <a:rPr lang="en-US" dirty="0"/>
              <a:t>(1) Open the downloaded folder to view contents:</a:t>
            </a:r>
          </a:p>
        </p:txBody>
      </p:sp>
      <p:sp>
        <p:nvSpPr>
          <p:cNvPr id="9" name="TextBox 8">
            <a:extLst>
              <a:ext uri="{FF2B5EF4-FFF2-40B4-BE49-F238E27FC236}">
                <a16:creationId xmlns:a16="http://schemas.microsoft.com/office/drawing/2014/main" id="{FD4B2CAE-710D-F44E-A2BE-964E31A6B087}"/>
              </a:ext>
            </a:extLst>
          </p:cNvPr>
          <p:cNvSpPr txBox="1"/>
          <p:nvPr/>
        </p:nvSpPr>
        <p:spPr>
          <a:xfrm>
            <a:off x="803720" y="5580993"/>
            <a:ext cx="4472473" cy="646331"/>
          </a:xfrm>
          <a:prstGeom prst="rect">
            <a:avLst/>
          </a:prstGeom>
          <a:noFill/>
        </p:spPr>
        <p:txBody>
          <a:bodyPr wrap="square" rtlCol="0">
            <a:spAutoFit/>
          </a:bodyPr>
          <a:lstStyle/>
          <a:p>
            <a:r>
              <a:rPr lang="en-US" dirty="0"/>
              <a:t>(2) Double click on </a:t>
            </a:r>
            <a:r>
              <a:rPr lang="en-US" dirty="0" err="1"/>
              <a:t>index.html</a:t>
            </a:r>
            <a:r>
              <a:rPr lang="en-US" dirty="0"/>
              <a:t> to inspect the </a:t>
            </a:r>
            <a:r>
              <a:rPr lang="en-US" b="1" i="1" dirty="0"/>
              <a:t>local</a:t>
            </a:r>
            <a:r>
              <a:rPr lang="en-US" dirty="0"/>
              <a:t> file in your browser.</a:t>
            </a:r>
          </a:p>
        </p:txBody>
      </p:sp>
      <p:sp>
        <p:nvSpPr>
          <p:cNvPr id="10" name="TextBox 9">
            <a:extLst>
              <a:ext uri="{FF2B5EF4-FFF2-40B4-BE49-F238E27FC236}">
                <a16:creationId xmlns:a16="http://schemas.microsoft.com/office/drawing/2014/main" id="{06DA9388-C4C9-9D45-B50C-23D4EF7D24EE}"/>
              </a:ext>
            </a:extLst>
          </p:cNvPr>
          <p:cNvSpPr txBox="1"/>
          <p:nvPr/>
        </p:nvSpPr>
        <p:spPr>
          <a:xfrm>
            <a:off x="5854261" y="5580992"/>
            <a:ext cx="5121166" cy="646331"/>
          </a:xfrm>
          <a:prstGeom prst="rect">
            <a:avLst/>
          </a:prstGeom>
          <a:noFill/>
        </p:spPr>
        <p:txBody>
          <a:bodyPr wrap="square" rtlCol="0">
            <a:spAutoFit/>
          </a:bodyPr>
          <a:lstStyle/>
          <a:p>
            <a:r>
              <a:rPr lang="en-US" dirty="0"/>
              <a:t>(4) Inspect the template in your browser. Note changes you want to make. </a:t>
            </a:r>
          </a:p>
        </p:txBody>
      </p:sp>
      <p:sp>
        <p:nvSpPr>
          <p:cNvPr id="11" name="TextBox 10">
            <a:extLst>
              <a:ext uri="{FF2B5EF4-FFF2-40B4-BE49-F238E27FC236}">
                <a16:creationId xmlns:a16="http://schemas.microsoft.com/office/drawing/2014/main" id="{212D3D95-5B54-9C4E-8EE1-79A508457AC7}"/>
              </a:ext>
            </a:extLst>
          </p:cNvPr>
          <p:cNvSpPr txBox="1"/>
          <p:nvPr/>
        </p:nvSpPr>
        <p:spPr>
          <a:xfrm>
            <a:off x="5938345" y="1915557"/>
            <a:ext cx="5449935" cy="369332"/>
          </a:xfrm>
          <a:prstGeom prst="rect">
            <a:avLst/>
          </a:prstGeom>
          <a:noFill/>
        </p:spPr>
        <p:txBody>
          <a:bodyPr wrap="square" rtlCol="0">
            <a:spAutoFit/>
          </a:bodyPr>
          <a:lstStyle/>
          <a:p>
            <a:r>
              <a:rPr lang="en-US" dirty="0"/>
              <a:t>(3) The template will now be open in your browser:</a:t>
            </a:r>
          </a:p>
        </p:txBody>
      </p:sp>
      <p:sp>
        <p:nvSpPr>
          <p:cNvPr id="12" name="Circular Arrow 11">
            <a:extLst>
              <a:ext uri="{FF2B5EF4-FFF2-40B4-BE49-F238E27FC236}">
                <a16:creationId xmlns:a16="http://schemas.microsoft.com/office/drawing/2014/main" id="{B8026876-9BBA-5040-A295-736148DE2BE1}"/>
              </a:ext>
            </a:extLst>
          </p:cNvPr>
          <p:cNvSpPr/>
          <p:nvPr/>
        </p:nvSpPr>
        <p:spPr>
          <a:xfrm rot="16450426">
            <a:off x="173100" y="4701897"/>
            <a:ext cx="1261241" cy="1100929"/>
          </a:xfrm>
          <a:prstGeom prst="circularArrow">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6" name="Content Placeholder 15" descr="Graphical user interface, application, website&#10;&#10;Description automatically generated">
            <a:extLst>
              <a:ext uri="{FF2B5EF4-FFF2-40B4-BE49-F238E27FC236}">
                <a16:creationId xmlns:a16="http://schemas.microsoft.com/office/drawing/2014/main" id="{76E7E02A-DFB4-9849-9B45-1C63F5A4096A}"/>
              </a:ext>
            </a:extLst>
          </p:cNvPr>
          <p:cNvPicPr>
            <a:picLocks noGrp="1" noChangeAspect="1"/>
          </p:cNvPicPr>
          <p:nvPr>
            <p:ph idx="1"/>
          </p:nvPr>
        </p:nvPicPr>
        <p:blipFill>
          <a:blip r:embed="rId3"/>
          <a:stretch>
            <a:fillRect/>
          </a:stretch>
        </p:blipFill>
        <p:spPr>
          <a:xfrm>
            <a:off x="928077" y="2472655"/>
            <a:ext cx="4636613" cy="2920571"/>
          </a:xfrm>
        </p:spPr>
      </p:pic>
    </p:spTree>
    <p:extLst>
      <p:ext uri="{BB962C8B-B14F-4D97-AF65-F5344CB8AC3E}">
        <p14:creationId xmlns:p14="http://schemas.microsoft.com/office/powerpoint/2010/main" val="36606495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C2F65-B07F-E840-8588-B30C0279AFC8}"/>
              </a:ext>
            </a:extLst>
          </p:cNvPr>
          <p:cNvSpPr>
            <a:spLocks noGrp="1"/>
          </p:cNvSpPr>
          <p:nvPr>
            <p:ph type="title"/>
          </p:nvPr>
        </p:nvSpPr>
        <p:spPr/>
        <p:txBody>
          <a:bodyPr>
            <a:normAutofit/>
          </a:bodyPr>
          <a:lstStyle/>
          <a:p>
            <a:r>
              <a:rPr lang="en-US" sz="4000" b="1" i="0" dirty="0"/>
              <a:t>5html up: a more professional webpage format</a:t>
            </a:r>
          </a:p>
        </p:txBody>
      </p:sp>
      <p:sp>
        <p:nvSpPr>
          <p:cNvPr id="3" name="Content Placeholder 2">
            <a:extLst>
              <a:ext uri="{FF2B5EF4-FFF2-40B4-BE49-F238E27FC236}">
                <a16:creationId xmlns:a16="http://schemas.microsoft.com/office/drawing/2014/main" id="{7A49EACA-EB75-9A46-887B-DBF8366DB168}"/>
              </a:ext>
            </a:extLst>
          </p:cNvPr>
          <p:cNvSpPr>
            <a:spLocks noGrp="1"/>
          </p:cNvSpPr>
          <p:nvPr>
            <p:ph idx="1"/>
          </p:nvPr>
        </p:nvSpPr>
        <p:spPr/>
        <p:txBody>
          <a:bodyPr>
            <a:normAutofit/>
          </a:bodyPr>
          <a:lstStyle/>
          <a:p>
            <a:r>
              <a:rPr lang="en-US" dirty="0"/>
              <a:t>Step 1: Download the template of your choice.</a:t>
            </a:r>
          </a:p>
          <a:p>
            <a:r>
              <a:rPr lang="en-US" dirty="0"/>
              <a:t>Step 2: Open downloaded folder</a:t>
            </a:r>
          </a:p>
          <a:p>
            <a:pPr lvl="1"/>
            <a:r>
              <a:rPr lang="en-US" dirty="0"/>
              <a:t>Double click in </a:t>
            </a:r>
            <a:r>
              <a:rPr lang="en-US" dirty="0" err="1"/>
              <a:t>index.html</a:t>
            </a:r>
            <a:r>
              <a:rPr lang="en-US" dirty="0"/>
              <a:t> file. This opens your local file in your internet browser so you can inspect it.</a:t>
            </a:r>
          </a:p>
          <a:p>
            <a:r>
              <a:rPr lang="en-US" b="1" u="sng" dirty="0">
                <a:solidFill>
                  <a:srgbClr val="00B050"/>
                </a:solidFill>
              </a:rPr>
              <a:t>Step 3: Edit the </a:t>
            </a:r>
            <a:r>
              <a:rPr lang="en-US" b="1" u="sng" dirty="0" err="1">
                <a:solidFill>
                  <a:srgbClr val="00B050"/>
                </a:solidFill>
              </a:rPr>
              <a:t>index.html</a:t>
            </a:r>
            <a:r>
              <a:rPr lang="en-US" b="1" u="sng" dirty="0">
                <a:solidFill>
                  <a:srgbClr val="00B050"/>
                </a:solidFill>
              </a:rPr>
              <a:t> file as you see fit. </a:t>
            </a:r>
          </a:p>
          <a:p>
            <a:pPr lvl="1"/>
            <a:r>
              <a:rPr lang="en-US" b="1" u="sng" dirty="0">
                <a:solidFill>
                  <a:srgbClr val="00B050"/>
                </a:solidFill>
              </a:rPr>
              <a:t>Inspect the changes made to the </a:t>
            </a:r>
            <a:r>
              <a:rPr lang="en-US" b="1" u="sng" dirty="0" err="1">
                <a:solidFill>
                  <a:srgbClr val="00B050"/>
                </a:solidFill>
              </a:rPr>
              <a:t>index.html</a:t>
            </a:r>
            <a:r>
              <a:rPr lang="en-US" b="1" u="sng" dirty="0">
                <a:solidFill>
                  <a:srgbClr val="00B050"/>
                </a:solidFill>
              </a:rPr>
              <a:t> file by double clicking it and viewing it in the browser throughout this process.</a:t>
            </a:r>
          </a:p>
          <a:p>
            <a:pPr lvl="1"/>
            <a:r>
              <a:rPr lang="en-US" b="1" u="sng" dirty="0">
                <a:solidFill>
                  <a:srgbClr val="0070C0"/>
                </a:solidFill>
              </a:rPr>
              <a:t>I’m going to use </a:t>
            </a:r>
            <a:r>
              <a:rPr lang="en-US" b="1" u="sng" dirty="0" err="1">
                <a:solidFill>
                  <a:srgbClr val="0070C0"/>
                </a:solidFill>
              </a:rPr>
              <a:t>VSCode</a:t>
            </a:r>
            <a:r>
              <a:rPr lang="en-US" b="1" u="sng" dirty="0">
                <a:solidFill>
                  <a:srgbClr val="0070C0"/>
                </a:solidFill>
              </a:rPr>
              <a:t> to edit my </a:t>
            </a:r>
            <a:r>
              <a:rPr lang="en-US" b="1" u="sng" dirty="0" err="1">
                <a:solidFill>
                  <a:srgbClr val="0070C0"/>
                </a:solidFill>
              </a:rPr>
              <a:t>index.html</a:t>
            </a:r>
            <a:r>
              <a:rPr lang="en-US" b="1" u="sng" dirty="0">
                <a:solidFill>
                  <a:srgbClr val="0070C0"/>
                </a:solidFill>
              </a:rPr>
              <a:t> file.</a:t>
            </a:r>
          </a:p>
          <a:p>
            <a:r>
              <a:rPr lang="en-US" dirty="0"/>
              <a:t>Step 4: Upload to your web host</a:t>
            </a:r>
          </a:p>
        </p:txBody>
      </p:sp>
    </p:spTree>
    <p:extLst>
      <p:ext uri="{BB962C8B-B14F-4D97-AF65-F5344CB8AC3E}">
        <p14:creationId xmlns:p14="http://schemas.microsoft.com/office/powerpoint/2010/main" val="29547726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9F43B-3AE1-3A45-8746-8F1CD8B28862}"/>
              </a:ext>
            </a:extLst>
          </p:cNvPr>
          <p:cNvSpPr>
            <a:spLocks noGrp="1"/>
          </p:cNvSpPr>
          <p:nvPr>
            <p:ph type="title"/>
          </p:nvPr>
        </p:nvSpPr>
        <p:spPr/>
        <p:txBody>
          <a:bodyPr/>
          <a:lstStyle/>
          <a:p>
            <a:r>
              <a:rPr lang="en-US" b="1" i="0" dirty="0"/>
              <a:t>Editing your </a:t>
            </a:r>
            <a:r>
              <a:rPr lang="en-US" b="1" i="0" dirty="0" err="1"/>
              <a:t>index.html</a:t>
            </a:r>
            <a:r>
              <a:rPr lang="en-US" b="1" i="0" dirty="0"/>
              <a:t> file</a:t>
            </a:r>
          </a:p>
        </p:txBody>
      </p:sp>
      <p:pic>
        <p:nvPicPr>
          <p:cNvPr id="7" name="Picture 6" descr="Text&#10;&#10;Description automatically generated">
            <a:extLst>
              <a:ext uri="{FF2B5EF4-FFF2-40B4-BE49-F238E27FC236}">
                <a16:creationId xmlns:a16="http://schemas.microsoft.com/office/drawing/2014/main" id="{D5D24325-AEA7-4D48-BA63-D73D45B0E806}"/>
              </a:ext>
            </a:extLst>
          </p:cNvPr>
          <p:cNvPicPr>
            <a:picLocks noChangeAspect="1"/>
          </p:cNvPicPr>
          <p:nvPr/>
        </p:nvPicPr>
        <p:blipFill>
          <a:blip r:embed="rId2"/>
          <a:stretch>
            <a:fillRect/>
          </a:stretch>
        </p:blipFill>
        <p:spPr>
          <a:xfrm>
            <a:off x="201979" y="1792060"/>
            <a:ext cx="5546470" cy="4527330"/>
          </a:xfrm>
          <a:prstGeom prst="rect">
            <a:avLst/>
          </a:prstGeom>
        </p:spPr>
      </p:pic>
      <p:sp>
        <p:nvSpPr>
          <p:cNvPr id="8" name="Rectangle 7">
            <a:extLst>
              <a:ext uri="{FF2B5EF4-FFF2-40B4-BE49-F238E27FC236}">
                <a16:creationId xmlns:a16="http://schemas.microsoft.com/office/drawing/2014/main" id="{3E5BEC81-AD26-BC45-BB2C-7985C2999C33}"/>
              </a:ext>
            </a:extLst>
          </p:cNvPr>
          <p:cNvSpPr/>
          <p:nvPr/>
        </p:nvSpPr>
        <p:spPr>
          <a:xfrm>
            <a:off x="945931" y="3429000"/>
            <a:ext cx="1902372" cy="838200"/>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Graphical user interface, website&#10;&#10;Description automatically generated">
            <a:extLst>
              <a:ext uri="{FF2B5EF4-FFF2-40B4-BE49-F238E27FC236}">
                <a16:creationId xmlns:a16="http://schemas.microsoft.com/office/drawing/2014/main" id="{912E1F6B-837A-EB4A-B334-80A315603C3F}"/>
              </a:ext>
            </a:extLst>
          </p:cNvPr>
          <p:cNvPicPr>
            <a:picLocks noChangeAspect="1"/>
          </p:cNvPicPr>
          <p:nvPr/>
        </p:nvPicPr>
        <p:blipFill>
          <a:blip r:embed="rId3"/>
          <a:stretch>
            <a:fillRect/>
          </a:stretch>
        </p:blipFill>
        <p:spPr>
          <a:xfrm>
            <a:off x="5875283" y="2448910"/>
            <a:ext cx="6207995" cy="3085103"/>
          </a:xfrm>
          <a:prstGeom prst="rect">
            <a:avLst/>
          </a:prstGeom>
        </p:spPr>
      </p:pic>
      <p:sp>
        <p:nvSpPr>
          <p:cNvPr id="14" name="Right Arrow 13">
            <a:extLst>
              <a:ext uri="{FF2B5EF4-FFF2-40B4-BE49-F238E27FC236}">
                <a16:creationId xmlns:a16="http://schemas.microsoft.com/office/drawing/2014/main" id="{AC295C4E-988B-3345-9198-FA406FC30FCA}"/>
              </a:ext>
            </a:extLst>
          </p:cNvPr>
          <p:cNvSpPr/>
          <p:nvPr/>
        </p:nvSpPr>
        <p:spPr>
          <a:xfrm rot="20883510">
            <a:off x="2932306" y="2934041"/>
            <a:ext cx="3357971" cy="290348"/>
          </a:xfrm>
          <a:prstGeom prst="rightArrow">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68395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9F43B-3AE1-3A45-8746-8F1CD8B28862}"/>
              </a:ext>
            </a:extLst>
          </p:cNvPr>
          <p:cNvSpPr>
            <a:spLocks noGrp="1"/>
          </p:cNvSpPr>
          <p:nvPr>
            <p:ph type="title"/>
          </p:nvPr>
        </p:nvSpPr>
        <p:spPr/>
        <p:txBody>
          <a:bodyPr/>
          <a:lstStyle/>
          <a:p>
            <a:r>
              <a:rPr lang="en-US" b="1" i="0" dirty="0"/>
              <a:t>Editing your </a:t>
            </a:r>
            <a:r>
              <a:rPr lang="en-US" b="1" i="0" dirty="0" err="1"/>
              <a:t>index.html</a:t>
            </a:r>
            <a:r>
              <a:rPr lang="en-US" b="1" i="0" dirty="0"/>
              <a:t> file</a:t>
            </a:r>
          </a:p>
        </p:txBody>
      </p:sp>
      <p:pic>
        <p:nvPicPr>
          <p:cNvPr id="5" name="Content Placeholder 4" descr="Text&#10;&#10;Description automatically generated">
            <a:extLst>
              <a:ext uri="{FF2B5EF4-FFF2-40B4-BE49-F238E27FC236}">
                <a16:creationId xmlns:a16="http://schemas.microsoft.com/office/drawing/2014/main" id="{0D2A62D7-A3A1-8E46-9B23-75B8309E3004}"/>
              </a:ext>
            </a:extLst>
          </p:cNvPr>
          <p:cNvPicPr>
            <a:picLocks noGrp="1" noChangeAspect="1"/>
          </p:cNvPicPr>
          <p:nvPr>
            <p:ph idx="1"/>
          </p:nvPr>
        </p:nvPicPr>
        <p:blipFill>
          <a:blip r:embed="rId2"/>
          <a:stretch>
            <a:fillRect/>
          </a:stretch>
        </p:blipFill>
        <p:spPr>
          <a:xfrm>
            <a:off x="119873" y="1686957"/>
            <a:ext cx="6117206" cy="4532540"/>
          </a:xfrm>
        </p:spPr>
      </p:pic>
      <p:sp>
        <p:nvSpPr>
          <p:cNvPr id="8" name="Rectangle 7">
            <a:extLst>
              <a:ext uri="{FF2B5EF4-FFF2-40B4-BE49-F238E27FC236}">
                <a16:creationId xmlns:a16="http://schemas.microsoft.com/office/drawing/2014/main" id="{3E5BEC81-AD26-BC45-BB2C-7985C2999C33}"/>
              </a:ext>
            </a:extLst>
          </p:cNvPr>
          <p:cNvSpPr/>
          <p:nvPr/>
        </p:nvSpPr>
        <p:spPr>
          <a:xfrm>
            <a:off x="1030013" y="3009900"/>
            <a:ext cx="4740165" cy="616170"/>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048EEC6-1320-5B4F-B6B7-D6B42E043C08}"/>
              </a:ext>
            </a:extLst>
          </p:cNvPr>
          <p:cNvSpPr/>
          <p:nvPr/>
        </p:nvSpPr>
        <p:spPr>
          <a:xfrm>
            <a:off x="808393" y="4926680"/>
            <a:ext cx="4740165" cy="616170"/>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phical user interface, website&#10;&#10;Description automatically generated">
            <a:extLst>
              <a:ext uri="{FF2B5EF4-FFF2-40B4-BE49-F238E27FC236}">
                <a16:creationId xmlns:a16="http://schemas.microsoft.com/office/drawing/2014/main" id="{2BB89BF9-1931-594B-B07B-5CF96790546C}"/>
              </a:ext>
            </a:extLst>
          </p:cNvPr>
          <p:cNvPicPr>
            <a:picLocks noChangeAspect="1"/>
          </p:cNvPicPr>
          <p:nvPr/>
        </p:nvPicPr>
        <p:blipFill>
          <a:blip r:embed="rId3"/>
          <a:stretch>
            <a:fillRect/>
          </a:stretch>
        </p:blipFill>
        <p:spPr>
          <a:xfrm>
            <a:off x="6327228" y="1552632"/>
            <a:ext cx="5864772" cy="2914536"/>
          </a:xfrm>
          <a:prstGeom prst="rect">
            <a:avLst/>
          </a:prstGeom>
        </p:spPr>
      </p:pic>
      <p:pic>
        <p:nvPicPr>
          <p:cNvPr id="10" name="Picture 9" descr="Graphical user interface, application, PowerPoint&#10;&#10;Description automatically generated">
            <a:extLst>
              <a:ext uri="{FF2B5EF4-FFF2-40B4-BE49-F238E27FC236}">
                <a16:creationId xmlns:a16="http://schemas.microsoft.com/office/drawing/2014/main" id="{4E93590E-3EE0-2A40-80AC-8316DA6718D9}"/>
              </a:ext>
            </a:extLst>
          </p:cNvPr>
          <p:cNvPicPr>
            <a:picLocks noChangeAspect="1"/>
          </p:cNvPicPr>
          <p:nvPr/>
        </p:nvPicPr>
        <p:blipFill>
          <a:blip r:embed="rId4"/>
          <a:stretch>
            <a:fillRect/>
          </a:stretch>
        </p:blipFill>
        <p:spPr>
          <a:xfrm>
            <a:off x="6327229" y="4521406"/>
            <a:ext cx="5864772" cy="2254735"/>
          </a:xfrm>
          <a:prstGeom prst="rect">
            <a:avLst/>
          </a:prstGeom>
        </p:spPr>
      </p:pic>
      <p:sp>
        <p:nvSpPr>
          <p:cNvPr id="11" name="Right Arrow 10">
            <a:extLst>
              <a:ext uri="{FF2B5EF4-FFF2-40B4-BE49-F238E27FC236}">
                <a16:creationId xmlns:a16="http://schemas.microsoft.com/office/drawing/2014/main" id="{8F53B319-C93A-B647-8845-2CA7E964EBCD}"/>
              </a:ext>
            </a:extLst>
          </p:cNvPr>
          <p:cNvSpPr/>
          <p:nvPr/>
        </p:nvSpPr>
        <p:spPr>
          <a:xfrm rot="20937904">
            <a:off x="5971664" y="2826931"/>
            <a:ext cx="2738710" cy="290348"/>
          </a:xfrm>
          <a:prstGeom prst="rightArrow">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B22040B9-CA30-5343-826A-D435B43CE28B}"/>
              </a:ext>
            </a:extLst>
          </p:cNvPr>
          <p:cNvSpPr/>
          <p:nvPr/>
        </p:nvSpPr>
        <p:spPr>
          <a:xfrm>
            <a:off x="5655467" y="5025869"/>
            <a:ext cx="1964533" cy="290348"/>
          </a:xfrm>
          <a:prstGeom prst="rightArrow">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3607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C2F65-B07F-E840-8588-B30C0279AFC8}"/>
              </a:ext>
            </a:extLst>
          </p:cNvPr>
          <p:cNvSpPr>
            <a:spLocks noGrp="1"/>
          </p:cNvSpPr>
          <p:nvPr>
            <p:ph type="title"/>
          </p:nvPr>
        </p:nvSpPr>
        <p:spPr/>
        <p:txBody>
          <a:bodyPr>
            <a:normAutofit/>
          </a:bodyPr>
          <a:lstStyle/>
          <a:p>
            <a:r>
              <a:rPr lang="en-US" sz="4000" b="1" i="0" dirty="0"/>
              <a:t>5html up: a more professional webpage format</a:t>
            </a:r>
          </a:p>
        </p:txBody>
      </p:sp>
      <p:sp>
        <p:nvSpPr>
          <p:cNvPr id="3" name="Content Placeholder 2">
            <a:extLst>
              <a:ext uri="{FF2B5EF4-FFF2-40B4-BE49-F238E27FC236}">
                <a16:creationId xmlns:a16="http://schemas.microsoft.com/office/drawing/2014/main" id="{7A49EACA-EB75-9A46-887B-DBF8366DB168}"/>
              </a:ext>
            </a:extLst>
          </p:cNvPr>
          <p:cNvSpPr>
            <a:spLocks noGrp="1"/>
          </p:cNvSpPr>
          <p:nvPr>
            <p:ph idx="1"/>
          </p:nvPr>
        </p:nvSpPr>
        <p:spPr/>
        <p:txBody>
          <a:bodyPr>
            <a:normAutofit/>
          </a:bodyPr>
          <a:lstStyle/>
          <a:p>
            <a:r>
              <a:rPr lang="en-US" dirty="0"/>
              <a:t>Step 1: Download the template of your choice.</a:t>
            </a:r>
          </a:p>
          <a:p>
            <a:r>
              <a:rPr lang="en-US" dirty="0"/>
              <a:t>Step 2: Open downloaded folder</a:t>
            </a:r>
          </a:p>
          <a:p>
            <a:pPr lvl="1"/>
            <a:r>
              <a:rPr lang="en-US" dirty="0"/>
              <a:t>Double click in </a:t>
            </a:r>
            <a:r>
              <a:rPr lang="en-US" dirty="0" err="1"/>
              <a:t>index.html</a:t>
            </a:r>
            <a:r>
              <a:rPr lang="en-US" dirty="0"/>
              <a:t> file. This opens your local file in your internet browser so you can inspect it.</a:t>
            </a:r>
          </a:p>
          <a:p>
            <a:r>
              <a:rPr lang="en-US" b="1" u="sng" dirty="0"/>
              <a:t>Step 3: Edit the </a:t>
            </a:r>
            <a:r>
              <a:rPr lang="en-US" b="1" u="sng" dirty="0" err="1"/>
              <a:t>index.html</a:t>
            </a:r>
            <a:r>
              <a:rPr lang="en-US" b="1" u="sng" dirty="0"/>
              <a:t> file as you see fit. </a:t>
            </a:r>
          </a:p>
          <a:p>
            <a:pPr lvl="1"/>
            <a:r>
              <a:rPr lang="en-US" b="1" u="sng" dirty="0"/>
              <a:t>Inspect the changes made to the </a:t>
            </a:r>
            <a:r>
              <a:rPr lang="en-US" b="1" u="sng" dirty="0" err="1"/>
              <a:t>index.html</a:t>
            </a:r>
            <a:r>
              <a:rPr lang="en-US" b="1" u="sng" dirty="0"/>
              <a:t> file by double clicking it and viewing it in the browser throughout this process.</a:t>
            </a:r>
          </a:p>
          <a:p>
            <a:pPr lvl="1"/>
            <a:r>
              <a:rPr lang="en-US" b="1" u="sng" dirty="0"/>
              <a:t>I’m going to use </a:t>
            </a:r>
            <a:r>
              <a:rPr lang="en-US" b="1" u="sng" dirty="0" err="1"/>
              <a:t>VSCode</a:t>
            </a:r>
            <a:r>
              <a:rPr lang="en-US" b="1" u="sng" dirty="0"/>
              <a:t> to edit my </a:t>
            </a:r>
            <a:r>
              <a:rPr lang="en-US" b="1" u="sng" dirty="0" err="1"/>
              <a:t>index.html</a:t>
            </a:r>
            <a:r>
              <a:rPr lang="en-US" b="1" u="sng" dirty="0"/>
              <a:t> file.</a:t>
            </a:r>
          </a:p>
          <a:p>
            <a:r>
              <a:rPr lang="en-US" b="1" dirty="0">
                <a:solidFill>
                  <a:srgbClr val="00B050"/>
                </a:solidFill>
              </a:rPr>
              <a:t>Step 4: Upload to your web host</a:t>
            </a:r>
          </a:p>
        </p:txBody>
      </p:sp>
    </p:spTree>
    <p:extLst>
      <p:ext uri="{BB962C8B-B14F-4D97-AF65-F5344CB8AC3E}">
        <p14:creationId xmlns:p14="http://schemas.microsoft.com/office/powerpoint/2010/main" val="17227052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932C5-3FE5-E494-BA05-E04EA28985D4}"/>
              </a:ext>
            </a:extLst>
          </p:cNvPr>
          <p:cNvSpPr>
            <a:spLocks noGrp="1"/>
          </p:cNvSpPr>
          <p:nvPr>
            <p:ph type="title"/>
          </p:nvPr>
        </p:nvSpPr>
        <p:spPr/>
        <p:txBody>
          <a:bodyPr/>
          <a:lstStyle/>
          <a:p>
            <a:r>
              <a:rPr lang="en-US" b="1" dirty="0"/>
              <a:t>Spectrum</a:t>
            </a:r>
          </a:p>
        </p:txBody>
      </p:sp>
      <p:sp>
        <p:nvSpPr>
          <p:cNvPr id="3" name="Content Placeholder 2">
            <a:extLst>
              <a:ext uri="{FF2B5EF4-FFF2-40B4-BE49-F238E27FC236}">
                <a16:creationId xmlns:a16="http://schemas.microsoft.com/office/drawing/2014/main" id="{354361A2-1298-981D-AE0F-53409AA4A5E0}"/>
              </a:ext>
            </a:extLst>
          </p:cNvPr>
          <p:cNvSpPr>
            <a:spLocks noGrp="1"/>
          </p:cNvSpPr>
          <p:nvPr>
            <p:ph idx="1"/>
          </p:nvPr>
        </p:nvSpPr>
        <p:spPr/>
        <p:txBody>
          <a:bodyPr>
            <a:normAutofit/>
          </a:bodyPr>
          <a:lstStyle/>
          <a:p>
            <a:pPr marL="0" indent="0">
              <a:buNone/>
            </a:pPr>
            <a:r>
              <a:rPr lang="en-US" b="1" dirty="0"/>
              <a:t>Spectrum is a student group dedicated to fostering a diverse, inclusive, and scientifically-minded community among graduate and undergraduate physics and astronomy students.</a:t>
            </a:r>
          </a:p>
          <a:p>
            <a:pPr marL="0" indent="0">
              <a:buNone/>
            </a:pPr>
            <a:endParaRPr lang="en-US" dirty="0"/>
          </a:p>
          <a:p>
            <a:pPr marL="0" indent="0">
              <a:buNone/>
            </a:pPr>
            <a:r>
              <a:rPr lang="en-US" sz="2800" b="1" dirty="0"/>
              <a:t>Come see Spectrum at the Fairfax Fall Festival on October 8</a:t>
            </a:r>
            <a:r>
              <a:rPr lang="en-US" sz="2800" b="1" baseline="30000" dirty="0"/>
              <a:t>th</a:t>
            </a:r>
            <a:r>
              <a:rPr lang="en-US" sz="2800" b="1" dirty="0"/>
              <a:t>!</a:t>
            </a:r>
          </a:p>
          <a:p>
            <a:pPr lvl="1"/>
            <a:r>
              <a:rPr lang="en-US" dirty="0"/>
              <a:t>There’ll be merchandise, NASA swag, and Ask a Scientist!</a:t>
            </a:r>
          </a:p>
          <a:p>
            <a:endParaRPr lang="en-US" dirty="0"/>
          </a:p>
          <a:p>
            <a:pPr marL="0" indent="0">
              <a:buNone/>
            </a:pPr>
            <a:r>
              <a:rPr lang="en-US" dirty="0"/>
              <a:t>Spectrum Website: </a:t>
            </a:r>
            <a:r>
              <a:rPr lang="en-US" dirty="0">
                <a:solidFill>
                  <a:srgbClr val="00B050"/>
                </a:solidFill>
                <a:hlinkClick r:id="rId2">
                  <a:extLst>
                    <a:ext uri="{A12FA001-AC4F-418D-AE19-62706E023703}">
                      <ahyp:hlinkClr xmlns:ahyp="http://schemas.microsoft.com/office/drawing/2018/hyperlinkcolor" val="tx"/>
                    </a:ext>
                  </a:extLst>
                </a:hlinkClick>
              </a:rPr>
              <a:t>https://gmuspectrum.squarespace.com</a:t>
            </a:r>
            <a:endParaRPr lang="en-US" dirty="0">
              <a:solidFill>
                <a:srgbClr val="00B050"/>
              </a:solidFill>
            </a:endParaRPr>
          </a:p>
          <a:p>
            <a:endParaRPr lang="en-US" dirty="0"/>
          </a:p>
        </p:txBody>
      </p:sp>
      <p:sp>
        <p:nvSpPr>
          <p:cNvPr id="4" name="AutoShape 2" descr="Spectrum">
            <a:extLst>
              <a:ext uri="{FF2B5EF4-FFF2-40B4-BE49-F238E27FC236}">
                <a16:creationId xmlns:a16="http://schemas.microsoft.com/office/drawing/2014/main" id="{2CBBF86A-69A4-8851-2AA7-63125C09B99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Logo, company name&#10;&#10;Description automatically generated">
            <a:extLst>
              <a:ext uri="{FF2B5EF4-FFF2-40B4-BE49-F238E27FC236}">
                <a16:creationId xmlns:a16="http://schemas.microsoft.com/office/drawing/2014/main" id="{B2C5E6E1-746E-5905-5790-E28657FA432F}"/>
              </a:ext>
            </a:extLst>
          </p:cNvPr>
          <p:cNvPicPr>
            <a:picLocks noChangeAspect="1"/>
          </p:cNvPicPr>
          <p:nvPr/>
        </p:nvPicPr>
        <p:blipFill>
          <a:blip r:embed="rId3"/>
          <a:stretch>
            <a:fillRect/>
          </a:stretch>
        </p:blipFill>
        <p:spPr>
          <a:xfrm>
            <a:off x="7854778" y="3276600"/>
            <a:ext cx="4572000" cy="4572000"/>
          </a:xfrm>
          <a:prstGeom prst="rect">
            <a:avLst/>
          </a:prstGeom>
        </p:spPr>
      </p:pic>
    </p:spTree>
    <p:extLst>
      <p:ext uri="{BB962C8B-B14F-4D97-AF65-F5344CB8AC3E}">
        <p14:creationId xmlns:p14="http://schemas.microsoft.com/office/powerpoint/2010/main" val="2283023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647B1-5FA9-A718-C72B-5BA035404C82}"/>
              </a:ext>
            </a:extLst>
          </p:cNvPr>
          <p:cNvSpPr>
            <a:spLocks noGrp="1"/>
          </p:cNvSpPr>
          <p:nvPr>
            <p:ph type="title"/>
          </p:nvPr>
        </p:nvSpPr>
        <p:spPr/>
        <p:txBody>
          <a:bodyPr/>
          <a:lstStyle/>
          <a:p>
            <a:r>
              <a:rPr lang="en-US" b="1" i="0" dirty="0"/>
              <a:t>Uploading to </a:t>
            </a:r>
            <a:r>
              <a:rPr lang="en-US" b="1" i="0" dirty="0" err="1"/>
              <a:t>github</a:t>
            </a:r>
            <a:endParaRPr lang="en-US" b="1" i="0" dirty="0"/>
          </a:p>
        </p:txBody>
      </p:sp>
      <p:sp>
        <p:nvSpPr>
          <p:cNvPr id="3" name="Content Placeholder 2">
            <a:extLst>
              <a:ext uri="{FF2B5EF4-FFF2-40B4-BE49-F238E27FC236}">
                <a16:creationId xmlns:a16="http://schemas.microsoft.com/office/drawing/2014/main" id="{5BC7A7F6-DFB3-8FA0-BF1A-C048E9C0A46E}"/>
              </a:ext>
            </a:extLst>
          </p:cNvPr>
          <p:cNvSpPr>
            <a:spLocks noGrp="1"/>
          </p:cNvSpPr>
          <p:nvPr>
            <p:ph idx="1"/>
          </p:nvPr>
        </p:nvSpPr>
        <p:spPr>
          <a:xfrm>
            <a:off x="409904" y="2009554"/>
            <a:ext cx="4845268" cy="4024424"/>
          </a:xfrm>
        </p:spPr>
        <p:txBody>
          <a:bodyPr/>
          <a:lstStyle/>
          <a:p>
            <a:r>
              <a:rPr lang="en-US" dirty="0"/>
              <a:t>GitHub is a </a:t>
            </a:r>
            <a:r>
              <a:rPr lang="en-US" dirty="0">
                <a:solidFill>
                  <a:srgbClr val="00B050"/>
                </a:solidFill>
              </a:rPr>
              <a:t>free-to-use</a:t>
            </a:r>
            <a:r>
              <a:rPr lang="en-US" dirty="0"/>
              <a:t> platform for hosting your own coding projects and includes a </a:t>
            </a:r>
            <a:r>
              <a:rPr lang="en-US" dirty="0">
                <a:solidFill>
                  <a:srgbClr val="00B050"/>
                </a:solidFill>
              </a:rPr>
              <a:t>free</a:t>
            </a:r>
            <a:r>
              <a:rPr lang="en-US" dirty="0"/>
              <a:t> space for website hosting. The best part? It’s easy!</a:t>
            </a:r>
          </a:p>
          <a:p>
            <a:endParaRPr lang="en-US" dirty="0"/>
          </a:p>
          <a:p>
            <a:r>
              <a:rPr lang="en-US" dirty="0"/>
              <a:t>First: make a GitHub account:</a:t>
            </a:r>
          </a:p>
          <a:p>
            <a:endParaRPr lang="en-US" dirty="0"/>
          </a:p>
        </p:txBody>
      </p:sp>
      <p:pic>
        <p:nvPicPr>
          <p:cNvPr id="6" name="Picture 5" descr="A screenshot of a computer&#10;&#10;Description automatically generated with low confidence">
            <a:extLst>
              <a:ext uri="{FF2B5EF4-FFF2-40B4-BE49-F238E27FC236}">
                <a16:creationId xmlns:a16="http://schemas.microsoft.com/office/drawing/2014/main" id="{0BB28AC0-D835-312A-5E8B-2AE6E0CC54D0}"/>
              </a:ext>
            </a:extLst>
          </p:cNvPr>
          <p:cNvPicPr>
            <a:picLocks noChangeAspect="1"/>
          </p:cNvPicPr>
          <p:nvPr/>
        </p:nvPicPr>
        <p:blipFill>
          <a:blip r:embed="rId2"/>
          <a:stretch>
            <a:fillRect/>
          </a:stretch>
        </p:blipFill>
        <p:spPr>
          <a:xfrm>
            <a:off x="5478039" y="1887844"/>
            <a:ext cx="6577326" cy="4267844"/>
          </a:xfrm>
          <a:prstGeom prst="rect">
            <a:avLst/>
          </a:prstGeom>
        </p:spPr>
      </p:pic>
      <p:cxnSp>
        <p:nvCxnSpPr>
          <p:cNvPr id="7" name="Straight Arrow Connector 6">
            <a:extLst>
              <a:ext uri="{FF2B5EF4-FFF2-40B4-BE49-F238E27FC236}">
                <a16:creationId xmlns:a16="http://schemas.microsoft.com/office/drawing/2014/main" id="{6238966B-65EA-A25D-EDE6-9D962BBC7CA5}"/>
              </a:ext>
            </a:extLst>
          </p:cNvPr>
          <p:cNvCxnSpPr>
            <a:cxnSpLocks/>
          </p:cNvCxnSpPr>
          <p:nvPr/>
        </p:nvCxnSpPr>
        <p:spPr>
          <a:xfrm flipV="1">
            <a:off x="4196615" y="2156059"/>
            <a:ext cx="7305574" cy="2165684"/>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28966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AA01D-783C-9B81-2832-047F9DE7D85B}"/>
              </a:ext>
            </a:extLst>
          </p:cNvPr>
          <p:cNvSpPr>
            <a:spLocks noGrp="1"/>
          </p:cNvSpPr>
          <p:nvPr>
            <p:ph type="title"/>
          </p:nvPr>
        </p:nvSpPr>
        <p:spPr/>
        <p:txBody>
          <a:bodyPr/>
          <a:lstStyle/>
          <a:p>
            <a:r>
              <a:rPr lang="en-US" b="1" i="0" dirty="0"/>
              <a:t>Create your </a:t>
            </a:r>
            <a:r>
              <a:rPr lang="en-US" b="1" i="0" dirty="0" err="1"/>
              <a:t>github</a:t>
            </a:r>
            <a:r>
              <a:rPr lang="en-US" b="1" i="0" dirty="0"/>
              <a:t> account</a:t>
            </a:r>
          </a:p>
        </p:txBody>
      </p:sp>
      <p:pic>
        <p:nvPicPr>
          <p:cNvPr id="9" name="Content Placeholder 8" descr="A screenshot of a computer&#10;&#10;Description automatically generated with medium confidence">
            <a:extLst>
              <a:ext uri="{FF2B5EF4-FFF2-40B4-BE49-F238E27FC236}">
                <a16:creationId xmlns:a16="http://schemas.microsoft.com/office/drawing/2014/main" id="{D3617ABF-77E6-F049-AFBE-FF3B10DBE636}"/>
              </a:ext>
            </a:extLst>
          </p:cNvPr>
          <p:cNvPicPr>
            <a:picLocks noGrp="1" noChangeAspect="1"/>
          </p:cNvPicPr>
          <p:nvPr>
            <p:ph idx="1"/>
          </p:nvPr>
        </p:nvPicPr>
        <p:blipFill>
          <a:blip r:embed="rId2"/>
          <a:stretch>
            <a:fillRect/>
          </a:stretch>
        </p:blipFill>
        <p:spPr>
          <a:xfrm>
            <a:off x="893806" y="1573272"/>
            <a:ext cx="10404388" cy="5198127"/>
          </a:xfrm>
        </p:spPr>
      </p:pic>
      <p:sp>
        <p:nvSpPr>
          <p:cNvPr id="16" name="TextBox 15">
            <a:extLst>
              <a:ext uri="{FF2B5EF4-FFF2-40B4-BE49-F238E27FC236}">
                <a16:creationId xmlns:a16="http://schemas.microsoft.com/office/drawing/2014/main" id="{A46425B9-A6B2-617A-71DD-DBC978A765FA}"/>
              </a:ext>
            </a:extLst>
          </p:cNvPr>
          <p:cNvSpPr txBox="1"/>
          <p:nvPr/>
        </p:nvSpPr>
        <p:spPr>
          <a:xfrm>
            <a:off x="558265" y="3081325"/>
            <a:ext cx="2377440" cy="369332"/>
          </a:xfrm>
          <a:prstGeom prst="rect">
            <a:avLst/>
          </a:prstGeom>
          <a:solidFill>
            <a:schemeClr val="bg2"/>
          </a:solidFill>
          <a:ln>
            <a:solidFill>
              <a:schemeClr val="tx1"/>
            </a:solidFill>
          </a:ln>
        </p:spPr>
        <p:txBody>
          <a:bodyPr wrap="square" rtlCol="0">
            <a:spAutoFit/>
          </a:bodyPr>
          <a:lstStyle/>
          <a:p>
            <a:pPr algn="ctr"/>
            <a:r>
              <a:rPr lang="en-US" dirty="0"/>
              <a:t>Enter your email address</a:t>
            </a:r>
          </a:p>
        </p:txBody>
      </p:sp>
      <p:sp>
        <p:nvSpPr>
          <p:cNvPr id="20" name="TextBox 19">
            <a:extLst>
              <a:ext uri="{FF2B5EF4-FFF2-40B4-BE49-F238E27FC236}">
                <a16:creationId xmlns:a16="http://schemas.microsoft.com/office/drawing/2014/main" id="{7796EE36-1490-0EE5-BACB-6F769006E5B0}"/>
              </a:ext>
            </a:extLst>
          </p:cNvPr>
          <p:cNvSpPr txBox="1"/>
          <p:nvPr/>
        </p:nvSpPr>
        <p:spPr>
          <a:xfrm>
            <a:off x="8323988" y="3789480"/>
            <a:ext cx="2377440" cy="369332"/>
          </a:xfrm>
          <a:prstGeom prst="rect">
            <a:avLst/>
          </a:prstGeom>
          <a:solidFill>
            <a:schemeClr val="bg2"/>
          </a:solidFill>
          <a:ln>
            <a:solidFill>
              <a:schemeClr val="tx1"/>
            </a:solidFill>
          </a:ln>
        </p:spPr>
        <p:txBody>
          <a:bodyPr wrap="square" rtlCol="0">
            <a:spAutoFit/>
          </a:bodyPr>
          <a:lstStyle/>
          <a:p>
            <a:pPr algn="ctr"/>
            <a:r>
              <a:rPr lang="en-US" dirty="0"/>
              <a:t>Create a good password</a:t>
            </a:r>
          </a:p>
        </p:txBody>
      </p:sp>
      <p:sp>
        <p:nvSpPr>
          <p:cNvPr id="21" name="TextBox 20">
            <a:extLst>
              <a:ext uri="{FF2B5EF4-FFF2-40B4-BE49-F238E27FC236}">
                <a16:creationId xmlns:a16="http://schemas.microsoft.com/office/drawing/2014/main" id="{7360A497-E50D-7755-A8D7-B9F1ED275B28}"/>
              </a:ext>
            </a:extLst>
          </p:cNvPr>
          <p:cNvSpPr txBox="1"/>
          <p:nvPr/>
        </p:nvSpPr>
        <p:spPr>
          <a:xfrm>
            <a:off x="8671560" y="5848069"/>
            <a:ext cx="2377440" cy="369332"/>
          </a:xfrm>
          <a:prstGeom prst="rect">
            <a:avLst/>
          </a:prstGeom>
          <a:solidFill>
            <a:schemeClr val="bg2"/>
          </a:solidFill>
          <a:ln>
            <a:solidFill>
              <a:schemeClr val="tx1"/>
            </a:solidFill>
          </a:ln>
        </p:spPr>
        <p:txBody>
          <a:bodyPr wrap="square" rtlCol="0">
            <a:spAutoFit/>
          </a:bodyPr>
          <a:lstStyle/>
          <a:p>
            <a:pPr algn="ctr"/>
            <a:r>
              <a:rPr lang="en-US" dirty="0"/>
              <a:t>Type ‘n’</a:t>
            </a:r>
          </a:p>
        </p:txBody>
      </p:sp>
      <p:sp>
        <p:nvSpPr>
          <p:cNvPr id="22" name="TextBox 21">
            <a:extLst>
              <a:ext uri="{FF2B5EF4-FFF2-40B4-BE49-F238E27FC236}">
                <a16:creationId xmlns:a16="http://schemas.microsoft.com/office/drawing/2014/main" id="{7FF98E5D-29DD-B010-45DD-A3FAE2D15EF9}"/>
              </a:ext>
            </a:extLst>
          </p:cNvPr>
          <p:cNvSpPr txBox="1"/>
          <p:nvPr/>
        </p:nvSpPr>
        <p:spPr>
          <a:xfrm>
            <a:off x="558265" y="4942444"/>
            <a:ext cx="2377440" cy="369332"/>
          </a:xfrm>
          <a:prstGeom prst="rect">
            <a:avLst/>
          </a:prstGeom>
          <a:solidFill>
            <a:schemeClr val="bg2"/>
          </a:solidFill>
          <a:ln>
            <a:solidFill>
              <a:schemeClr val="tx1"/>
            </a:solidFill>
          </a:ln>
        </p:spPr>
        <p:txBody>
          <a:bodyPr wrap="square" rtlCol="0">
            <a:spAutoFit/>
          </a:bodyPr>
          <a:lstStyle/>
          <a:p>
            <a:pPr algn="ctr"/>
            <a:r>
              <a:rPr lang="en-US" dirty="0"/>
              <a:t>Enter a username</a:t>
            </a:r>
          </a:p>
        </p:txBody>
      </p:sp>
      <p:cxnSp>
        <p:nvCxnSpPr>
          <p:cNvPr id="23" name="Straight Arrow Connector 22">
            <a:extLst>
              <a:ext uri="{FF2B5EF4-FFF2-40B4-BE49-F238E27FC236}">
                <a16:creationId xmlns:a16="http://schemas.microsoft.com/office/drawing/2014/main" id="{865DE3BE-6FEE-45E6-7301-95404E7B5776}"/>
              </a:ext>
            </a:extLst>
          </p:cNvPr>
          <p:cNvCxnSpPr>
            <a:cxnSpLocks/>
          </p:cNvCxnSpPr>
          <p:nvPr/>
        </p:nvCxnSpPr>
        <p:spPr>
          <a:xfrm flipH="1">
            <a:off x="5611528" y="3975233"/>
            <a:ext cx="2544689" cy="442763"/>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7D034F0-D685-92D9-DA03-44A1707717AB}"/>
              </a:ext>
            </a:extLst>
          </p:cNvPr>
          <p:cNvCxnSpPr>
            <a:cxnSpLocks/>
          </p:cNvCxnSpPr>
          <p:nvPr/>
        </p:nvCxnSpPr>
        <p:spPr>
          <a:xfrm flipV="1">
            <a:off x="3103476" y="5127110"/>
            <a:ext cx="640751" cy="12804"/>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49E71EE-65B8-4F5D-BD94-D25C79183E5B}"/>
              </a:ext>
            </a:extLst>
          </p:cNvPr>
          <p:cNvCxnSpPr>
            <a:cxnSpLocks/>
          </p:cNvCxnSpPr>
          <p:nvPr/>
        </p:nvCxnSpPr>
        <p:spPr>
          <a:xfrm>
            <a:off x="3103476" y="3265991"/>
            <a:ext cx="764537" cy="523489"/>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3C2BE303-30E5-9521-D5EF-59D709938774}"/>
              </a:ext>
            </a:extLst>
          </p:cNvPr>
          <p:cNvCxnSpPr>
            <a:cxnSpLocks/>
          </p:cNvCxnSpPr>
          <p:nvPr/>
        </p:nvCxnSpPr>
        <p:spPr>
          <a:xfrm flipH="1">
            <a:off x="6708808" y="5996019"/>
            <a:ext cx="1811769" cy="374869"/>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44934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with low confidence">
            <a:extLst>
              <a:ext uri="{FF2B5EF4-FFF2-40B4-BE49-F238E27FC236}">
                <a16:creationId xmlns:a16="http://schemas.microsoft.com/office/drawing/2014/main" id="{38D56AA1-96F8-08F4-293D-AA6F6A0D37C3}"/>
              </a:ext>
            </a:extLst>
          </p:cNvPr>
          <p:cNvPicPr>
            <a:picLocks noChangeAspect="1"/>
          </p:cNvPicPr>
          <p:nvPr/>
        </p:nvPicPr>
        <p:blipFill>
          <a:blip r:embed="rId2"/>
          <a:stretch>
            <a:fillRect/>
          </a:stretch>
        </p:blipFill>
        <p:spPr>
          <a:xfrm>
            <a:off x="581203" y="760437"/>
            <a:ext cx="5815914" cy="3987799"/>
          </a:xfrm>
          <a:prstGeom prst="rect">
            <a:avLst/>
          </a:prstGeom>
        </p:spPr>
      </p:pic>
      <p:pic>
        <p:nvPicPr>
          <p:cNvPr id="5" name="Picture 4" descr="Graphical user interface, application&#10;&#10;Description automatically generated">
            <a:extLst>
              <a:ext uri="{FF2B5EF4-FFF2-40B4-BE49-F238E27FC236}">
                <a16:creationId xmlns:a16="http://schemas.microsoft.com/office/drawing/2014/main" id="{7964A5C4-A72D-C45F-ED85-DA56339F7DEF}"/>
              </a:ext>
            </a:extLst>
          </p:cNvPr>
          <p:cNvPicPr>
            <a:picLocks noChangeAspect="1"/>
          </p:cNvPicPr>
          <p:nvPr/>
        </p:nvPicPr>
        <p:blipFill>
          <a:blip r:embed="rId3"/>
          <a:stretch>
            <a:fillRect/>
          </a:stretch>
        </p:blipFill>
        <p:spPr>
          <a:xfrm>
            <a:off x="511418" y="5313121"/>
            <a:ext cx="5815914" cy="865512"/>
          </a:xfrm>
          <a:prstGeom prst="rect">
            <a:avLst/>
          </a:prstGeom>
        </p:spPr>
      </p:pic>
      <p:pic>
        <p:nvPicPr>
          <p:cNvPr id="8" name="Content Placeholder 4" descr="Graphical user interface, application, Teams&#10;&#10;Description automatically generated">
            <a:extLst>
              <a:ext uri="{FF2B5EF4-FFF2-40B4-BE49-F238E27FC236}">
                <a16:creationId xmlns:a16="http://schemas.microsoft.com/office/drawing/2014/main" id="{475701C1-412B-975D-9CE3-ABABE6721EAB}"/>
              </a:ext>
            </a:extLst>
          </p:cNvPr>
          <p:cNvPicPr>
            <a:picLocks noChangeAspect="1"/>
          </p:cNvPicPr>
          <p:nvPr/>
        </p:nvPicPr>
        <p:blipFill>
          <a:blip r:embed="rId4"/>
          <a:stretch>
            <a:fillRect/>
          </a:stretch>
        </p:blipFill>
        <p:spPr>
          <a:xfrm>
            <a:off x="7648709" y="926460"/>
            <a:ext cx="3727912" cy="5546847"/>
          </a:xfrm>
          <a:prstGeom prst="rect">
            <a:avLst/>
          </a:prstGeom>
        </p:spPr>
      </p:pic>
      <p:sp>
        <p:nvSpPr>
          <p:cNvPr id="9" name="TextBox 8">
            <a:extLst>
              <a:ext uri="{FF2B5EF4-FFF2-40B4-BE49-F238E27FC236}">
                <a16:creationId xmlns:a16="http://schemas.microsoft.com/office/drawing/2014/main" id="{8D326FAD-7A42-E416-0326-7151D2B6739B}"/>
              </a:ext>
            </a:extLst>
          </p:cNvPr>
          <p:cNvSpPr txBox="1"/>
          <p:nvPr/>
        </p:nvSpPr>
        <p:spPr>
          <a:xfrm>
            <a:off x="1212785" y="275308"/>
            <a:ext cx="4552750" cy="369332"/>
          </a:xfrm>
          <a:prstGeom prst="rect">
            <a:avLst/>
          </a:prstGeom>
          <a:noFill/>
        </p:spPr>
        <p:txBody>
          <a:bodyPr wrap="square" rtlCol="0">
            <a:spAutoFit/>
          </a:bodyPr>
          <a:lstStyle/>
          <a:p>
            <a:pPr algn="ctr"/>
            <a:r>
              <a:rPr lang="en-US" b="1" dirty="0">
                <a:solidFill>
                  <a:srgbClr val="00B050"/>
                </a:solidFill>
              </a:rPr>
              <a:t>Fill out the puzzle to verify your account:</a:t>
            </a:r>
          </a:p>
        </p:txBody>
      </p:sp>
      <p:sp>
        <p:nvSpPr>
          <p:cNvPr id="10" name="TextBox 9">
            <a:extLst>
              <a:ext uri="{FF2B5EF4-FFF2-40B4-BE49-F238E27FC236}">
                <a16:creationId xmlns:a16="http://schemas.microsoft.com/office/drawing/2014/main" id="{33E99FE4-3536-AE39-7467-6FDA1652F4A4}"/>
              </a:ext>
            </a:extLst>
          </p:cNvPr>
          <p:cNvSpPr txBox="1"/>
          <p:nvPr/>
        </p:nvSpPr>
        <p:spPr>
          <a:xfrm>
            <a:off x="1143000" y="4876940"/>
            <a:ext cx="4552750" cy="369332"/>
          </a:xfrm>
          <a:prstGeom prst="rect">
            <a:avLst/>
          </a:prstGeom>
          <a:noFill/>
        </p:spPr>
        <p:txBody>
          <a:bodyPr wrap="square" rtlCol="0">
            <a:spAutoFit/>
          </a:bodyPr>
          <a:lstStyle/>
          <a:p>
            <a:pPr algn="ctr"/>
            <a:r>
              <a:rPr lang="en-US" b="1" dirty="0">
                <a:solidFill>
                  <a:srgbClr val="00B050"/>
                </a:solidFill>
              </a:rPr>
              <a:t>Click “Create Account”</a:t>
            </a:r>
          </a:p>
        </p:txBody>
      </p:sp>
      <p:sp>
        <p:nvSpPr>
          <p:cNvPr id="11" name="TextBox 10">
            <a:extLst>
              <a:ext uri="{FF2B5EF4-FFF2-40B4-BE49-F238E27FC236}">
                <a16:creationId xmlns:a16="http://schemas.microsoft.com/office/drawing/2014/main" id="{C21C93A0-A716-E2A2-98AB-824D44983A45}"/>
              </a:ext>
            </a:extLst>
          </p:cNvPr>
          <p:cNvSpPr txBox="1"/>
          <p:nvPr/>
        </p:nvSpPr>
        <p:spPr>
          <a:xfrm>
            <a:off x="7236290" y="459974"/>
            <a:ext cx="4552750" cy="369332"/>
          </a:xfrm>
          <a:prstGeom prst="rect">
            <a:avLst/>
          </a:prstGeom>
          <a:noFill/>
        </p:spPr>
        <p:txBody>
          <a:bodyPr wrap="square" rtlCol="0">
            <a:spAutoFit/>
          </a:bodyPr>
          <a:lstStyle/>
          <a:p>
            <a:pPr algn="ctr"/>
            <a:r>
              <a:rPr lang="en-US" b="1" dirty="0">
                <a:solidFill>
                  <a:srgbClr val="00B050"/>
                </a:solidFill>
              </a:rPr>
              <a:t>Select the free option:</a:t>
            </a:r>
          </a:p>
        </p:txBody>
      </p:sp>
      <p:sp>
        <p:nvSpPr>
          <p:cNvPr id="12" name="TextBox 11">
            <a:extLst>
              <a:ext uri="{FF2B5EF4-FFF2-40B4-BE49-F238E27FC236}">
                <a16:creationId xmlns:a16="http://schemas.microsoft.com/office/drawing/2014/main" id="{3EB21ADC-F6DE-2025-7C52-CEC09BF16E07}"/>
              </a:ext>
            </a:extLst>
          </p:cNvPr>
          <p:cNvSpPr txBox="1"/>
          <p:nvPr/>
        </p:nvSpPr>
        <p:spPr>
          <a:xfrm>
            <a:off x="1061583" y="6312332"/>
            <a:ext cx="4552750" cy="369332"/>
          </a:xfrm>
          <a:prstGeom prst="rect">
            <a:avLst/>
          </a:prstGeom>
          <a:noFill/>
        </p:spPr>
        <p:txBody>
          <a:bodyPr wrap="square" rtlCol="0">
            <a:spAutoFit/>
          </a:bodyPr>
          <a:lstStyle/>
          <a:p>
            <a:pPr algn="ctr"/>
            <a:r>
              <a:rPr lang="en-US" b="1" dirty="0">
                <a:solidFill>
                  <a:srgbClr val="00B050"/>
                </a:solidFill>
              </a:rPr>
              <a:t>Supply the code that GitHub emailed you!</a:t>
            </a:r>
          </a:p>
        </p:txBody>
      </p:sp>
    </p:spTree>
    <p:extLst>
      <p:ext uri="{BB962C8B-B14F-4D97-AF65-F5344CB8AC3E}">
        <p14:creationId xmlns:p14="http://schemas.microsoft.com/office/powerpoint/2010/main" val="35794413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F685-0761-E896-C134-B226151C7C80}"/>
              </a:ext>
            </a:extLst>
          </p:cNvPr>
          <p:cNvSpPr>
            <a:spLocks noGrp="1"/>
          </p:cNvSpPr>
          <p:nvPr>
            <p:ph type="title"/>
          </p:nvPr>
        </p:nvSpPr>
        <p:spPr/>
        <p:txBody>
          <a:bodyPr/>
          <a:lstStyle/>
          <a:p>
            <a:r>
              <a:rPr lang="en-US" b="1" i="0" dirty="0"/>
              <a:t>Create your first repository</a:t>
            </a:r>
          </a:p>
        </p:txBody>
      </p:sp>
      <p:pic>
        <p:nvPicPr>
          <p:cNvPr id="11" name="Content Placeholder 10" descr="Graphical user interface, application&#10;&#10;Description automatically generated">
            <a:extLst>
              <a:ext uri="{FF2B5EF4-FFF2-40B4-BE49-F238E27FC236}">
                <a16:creationId xmlns:a16="http://schemas.microsoft.com/office/drawing/2014/main" id="{3EB174C8-16C4-13EB-4C78-68BE77BCC29B}"/>
              </a:ext>
            </a:extLst>
          </p:cNvPr>
          <p:cNvPicPr>
            <a:picLocks noGrp="1" noChangeAspect="1"/>
          </p:cNvPicPr>
          <p:nvPr>
            <p:ph idx="1"/>
          </p:nvPr>
        </p:nvPicPr>
        <p:blipFill>
          <a:blip r:embed="rId2"/>
          <a:stretch>
            <a:fillRect/>
          </a:stretch>
        </p:blipFill>
        <p:spPr>
          <a:xfrm>
            <a:off x="503779" y="1835238"/>
            <a:ext cx="11184442" cy="4424246"/>
          </a:xfrm>
          <a:ln>
            <a:solidFill>
              <a:schemeClr val="tx2"/>
            </a:solidFill>
          </a:ln>
        </p:spPr>
      </p:pic>
      <p:cxnSp>
        <p:nvCxnSpPr>
          <p:cNvPr id="12" name="Straight Arrow Connector 11">
            <a:extLst>
              <a:ext uri="{FF2B5EF4-FFF2-40B4-BE49-F238E27FC236}">
                <a16:creationId xmlns:a16="http://schemas.microsoft.com/office/drawing/2014/main" id="{FCCAF6E6-5530-8DA6-4123-85A435E1D486}"/>
              </a:ext>
            </a:extLst>
          </p:cNvPr>
          <p:cNvCxnSpPr>
            <a:cxnSpLocks/>
          </p:cNvCxnSpPr>
          <p:nvPr/>
        </p:nvCxnSpPr>
        <p:spPr>
          <a:xfrm flipH="1">
            <a:off x="2156059" y="1587062"/>
            <a:ext cx="1564603" cy="1483397"/>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2742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text, application, email&#10;&#10;Description automatically generated">
            <a:extLst>
              <a:ext uri="{FF2B5EF4-FFF2-40B4-BE49-F238E27FC236}">
                <a16:creationId xmlns:a16="http://schemas.microsoft.com/office/drawing/2014/main" id="{30169F3B-FD89-AF7F-62A5-0AD6FCE3C970}"/>
              </a:ext>
            </a:extLst>
          </p:cNvPr>
          <p:cNvPicPr>
            <a:picLocks noGrp="1" noChangeAspect="1"/>
          </p:cNvPicPr>
          <p:nvPr>
            <p:ph idx="1"/>
          </p:nvPr>
        </p:nvPicPr>
        <p:blipFill>
          <a:blip r:embed="rId2"/>
          <a:stretch>
            <a:fillRect/>
          </a:stretch>
        </p:blipFill>
        <p:spPr>
          <a:xfrm>
            <a:off x="566836" y="674822"/>
            <a:ext cx="5104915" cy="5835130"/>
          </a:xfrm>
          <a:ln>
            <a:solidFill>
              <a:schemeClr val="tx2"/>
            </a:solidFill>
          </a:ln>
        </p:spPr>
      </p:pic>
      <p:sp>
        <p:nvSpPr>
          <p:cNvPr id="8" name="TextBox 7">
            <a:extLst>
              <a:ext uri="{FF2B5EF4-FFF2-40B4-BE49-F238E27FC236}">
                <a16:creationId xmlns:a16="http://schemas.microsoft.com/office/drawing/2014/main" id="{FAB274C9-BA3B-2E1D-60F1-2DC532EAC54E}"/>
              </a:ext>
            </a:extLst>
          </p:cNvPr>
          <p:cNvSpPr txBox="1"/>
          <p:nvPr/>
        </p:nvSpPr>
        <p:spPr>
          <a:xfrm>
            <a:off x="6169794" y="674822"/>
            <a:ext cx="4754880" cy="4278094"/>
          </a:xfrm>
          <a:prstGeom prst="rect">
            <a:avLst/>
          </a:prstGeom>
          <a:noFill/>
          <a:ln>
            <a:noFill/>
          </a:ln>
        </p:spPr>
        <p:txBody>
          <a:bodyPr wrap="square" rtlCol="0">
            <a:spAutoFit/>
          </a:bodyPr>
          <a:lstStyle/>
          <a:p>
            <a:pPr algn="ctr"/>
            <a:r>
              <a:rPr lang="en-US" sz="3200" b="1" u="sng" dirty="0"/>
              <a:t>Creating Your Repository</a:t>
            </a:r>
          </a:p>
          <a:p>
            <a:endParaRPr lang="en-US" b="1" dirty="0"/>
          </a:p>
          <a:p>
            <a:endParaRPr lang="en-US" b="1" dirty="0"/>
          </a:p>
          <a:p>
            <a:endParaRPr lang="en-US" b="1" dirty="0"/>
          </a:p>
          <a:p>
            <a:r>
              <a:rPr lang="en-US" b="1" dirty="0"/>
              <a:t>Name your repository appropriately!</a:t>
            </a:r>
          </a:p>
          <a:p>
            <a:endParaRPr lang="en-US" b="1" dirty="0"/>
          </a:p>
          <a:p>
            <a:r>
              <a:rPr lang="en-US" b="1" dirty="0"/>
              <a:t>If your username is `</a:t>
            </a:r>
            <a:r>
              <a:rPr lang="en-US" b="1" dirty="0" err="1">
                <a:solidFill>
                  <a:srgbClr val="00B050"/>
                </a:solidFill>
              </a:rPr>
              <a:t>olivethecorgi</a:t>
            </a:r>
            <a:r>
              <a:rPr lang="en-US" b="1" dirty="0"/>
              <a:t>`, your repository for your website should be named:</a:t>
            </a:r>
            <a:endParaRPr lang="en-US" dirty="0"/>
          </a:p>
          <a:p>
            <a:r>
              <a:rPr lang="en-US" sz="2400" b="1" dirty="0" err="1">
                <a:solidFill>
                  <a:srgbClr val="00B050"/>
                </a:solidFill>
              </a:rPr>
              <a:t>olivethecorgi.github.io</a:t>
            </a:r>
            <a:endParaRPr lang="en-US" sz="2400" b="1" dirty="0">
              <a:solidFill>
                <a:srgbClr val="00B050"/>
              </a:solidFill>
            </a:endParaRPr>
          </a:p>
          <a:p>
            <a:endParaRPr lang="en-US" b="1" dirty="0">
              <a:solidFill>
                <a:srgbClr val="00B050"/>
              </a:solidFill>
            </a:endParaRPr>
          </a:p>
          <a:p>
            <a:r>
              <a:rPr lang="en-US" b="1" dirty="0">
                <a:solidFill>
                  <a:srgbClr val="00B050"/>
                </a:solidFill>
              </a:rPr>
              <a:t>Make sure the repository is public!</a:t>
            </a:r>
          </a:p>
          <a:p>
            <a:endParaRPr lang="en-US" b="1" dirty="0">
              <a:solidFill>
                <a:srgbClr val="00B050"/>
              </a:solidFill>
            </a:endParaRPr>
          </a:p>
          <a:p>
            <a:r>
              <a:rPr lang="en-US" b="1" dirty="0">
                <a:solidFill>
                  <a:srgbClr val="00B050"/>
                </a:solidFill>
              </a:rPr>
              <a:t>Do not add a README file</a:t>
            </a:r>
          </a:p>
          <a:p>
            <a:endParaRPr lang="en-US" b="1" dirty="0">
              <a:solidFill>
                <a:srgbClr val="00B050"/>
              </a:solidFill>
            </a:endParaRPr>
          </a:p>
        </p:txBody>
      </p:sp>
      <p:cxnSp>
        <p:nvCxnSpPr>
          <p:cNvPr id="9" name="Straight Arrow Connector 8">
            <a:extLst>
              <a:ext uri="{FF2B5EF4-FFF2-40B4-BE49-F238E27FC236}">
                <a16:creationId xmlns:a16="http://schemas.microsoft.com/office/drawing/2014/main" id="{9C6C9513-D191-21CF-FFA0-F476F3D45CD3}"/>
              </a:ext>
            </a:extLst>
          </p:cNvPr>
          <p:cNvCxnSpPr>
            <a:cxnSpLocks/>
          </p:cNvCxnSpPr>
          <p:nvPr/>
        </p:nvCxnSpPr>
        <p:spPr>
          <a:xfrm flipH="1" flipV="1">
            <a:off x="3734602" y="1886552"/>
            <a:ext cx="2287605" cy="104915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19406B6-8AAE-8AC0-E308-F400A7160B0C}"/>
              </a:ext>
            </a:extLst>
          </p:cNvPr>
          <p:cNvCxnSpPr>
            <a:cxnSpLocks/>
          </p:cNvCxnSpPr>
          <p:nvPr/>
        </p:nvCxnSpPr>
        <p:spPr>
          <a:xfrm flipH="1" flipV="1">
            <a:off x="1992429" y="2935705"/>
            <a:ext cx="4103571" cy="98659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5F658BF-454F-1814-E318-618F24433C20}"/>
              </a:ext>
            </a:extLst>
          </p:cNvPr>
          <p:cNvCxnSpPr>
            <a:cxnSpLocks/>
          </p:cNvCxnSpPr>
          <p:nvPr/>
        </p:nvCxnSpPr>
        <p:spPr>
          <a:xfrm flipH="1" flipV="1">
            <a:off x="1992429" y="4122052"/>
            <a:ext cx="4103571" cy="33444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35935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62C9-805B-9E9A-C523-89F711C8D145}"/>
              </a:ext>
            </a:extLst>
          </p:cNvPr>
          <p:cNvSpPr>
            <a:spLocks noGrp="1"/>
          </p:cNvSpPr>
          <p:nvPr>
            <p:ph type="title"/>
          </p:nvPr>
        </p:nvSpPr>
        <p:spPr/>
        <p:txBody>
          <a:bodyPr/>
          <a:lstStyle/>
          <a:p>
            <a:r>
              <a:rPr lang="en-US" b="1" i="0" dirty="0"/>
              <a:t>Upload your files to the repo</a:t>
            </a:r>
          </a:p>
        </p:txBody>
      </p:sp>
      <p:pic>
        <p:nvPicPr>
          <p:cNvPr id="4" name="Picture 3" descr="Graphical user interface, text, application, email&#10;&#10;Description automatically generated">
            <a:extLst>
              <a:ext uri="{FF2B5EF4-FFF2-40B4-BE49-F238E27FC236}">
                <a16:creationId xmlns:a16="http://schemas.microsoft.com/office/drawing/2014/main" id="{F718446C-0B5A-A4C4-B2ED-8903EE29E462}"/>
              </a:ext>
            </a:extLst>
          </p:cNvPr>
          <p:cNvPicPr>
            <a:picLocks noChangeAspect="1"/>
          </p:cNvPicPr>
          <p:nvPr/>
        </p:nvPicPr>
        <p:blipFill>
          <a:blip r:embed="rId2"/>
          <a:stretch>
            <a:fillRect/>
          </a:stretch>
        </p:blipFill>
        <p:spPr>
          <a:xfrm>
            <a:off x="991914" y="1573184"/>
            <a:ext cx="10208171" cy="5284816"/>
          </a:xfrm>
          <a:prstGeom prst="rect">
            <a:avLst/>
          </a:prstGeom>
        </p:spPr>
      </p:pic>
      <p:sp>
        <p:nvSpPr>
          <p:cNvPr id="9" name="Rectangle 8">
            <a:extLst>
              <a:ext uri="{FF2B5EF4-FFF2-40B4-BE49-F238E27FC236}">
                <a16:creationId xmlns:a16="http://schemas.microsoft.com/office/drawing/2014/main" id="{3AB9B94E-71C3-AEB2-8915-C5B266EE3551}"/>
              </a:ext>
            </a:extLst>
          </p:cNvPr>
          <p:cNvSpPr/>
          <p:nvPr/>
        </p:nvSpPr>
        <p:spPr>
          <a:xfrm>
            <a:off x="3839269" y="2846146"/>
            <a:ext cx="1174792" cy="327004"/>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5E16384D-688D-4340-B4C8-CDF3F59A392E}"/>
              </a:ext>
            </a:extLst>
          </p:cNvPr>
          <p:cNvCxnSpPr>
            <a:cxnSpLocks/>
          </p:cNvCxnSpPr>
          <p:nvPr/>
        </p:nvCxnSpPr>
        <p:spPr>
          <a:xfrm>
            <a:off x="3720662" y="1587062"/>
            <a:ext cx="658833" cy="1156138"/>
          </a:xfrm>
          <a:prstGeom prst="straightConnector1">
            <a:avLst/>
          </a:prstGeom>
          <a:ln w="57150">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0483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63DAD-D512-F899-4205-3C0147D93507}"/>
              </a:ext>
            </a:extLst>
          </p:cNvPr>
          <p:cNvSpPr>
            <a:spLocks noGrp="1"/>
          </p:cNvSpPr>
          <p:nvPr>
            <p:ph type="title"/>
          </p:nvPr>
        </p:nvSpPr>
        <p:spPr/>
        <p:txBody>
          <a:bodyPr/>
          <a:lstStyle/>
          <a:p>
            <a:r>
              <a:rPr lang="en-US" b="1" i="0" dirty="0"/>
              <a:t>Upload your files</a:t>
            </a:r>
          </a:p>
        </p:txBody>
      </p:sp>
      <p:sp>
        <p:nvSpPr>
          <p:cNvPr id="3" name="Content Placeholder 2">
            <a:extLst>
              <a:ext uri="{FF2B5EF4-FFF2-40B4-BE49-F238E27FC236}">
                <a16:creationId xmlns:a16="http://schemas.microsoft.com/office/drawing/2014/main" id="{5688E1A0-1939-9AB3-BA46-5C273D61FC87}"/>
              </a:ext>
            </a:extLst>
          </p:cNvPr>
          <p:cNvSpPr>
            <a:spLocks noGrp="1"/>
          </p:cNvSpPr>
          <p:nvPr>
            <p:ph idx="1"/>
          </p:nvPr>
        </p:nvSpPr>
        <p:spPr/>
        <p:txBody>
          <a:bodyPr/>
          <a:lstStyle/>
          <a:p>
            <a:endParaRPr lang="en-US"/>
          </a:p>
        </p:txBody>
      </p:sp>
      <p:pic>
        <p:nvPicPr>
          <p:cNvPr id="4" name="Content Placeholder 5" descr="Graphical user interface, text, application, Teams&#10;&#10;Description automatically generated">
            <a:extLst>
              <a:ext uri="{FF2B5EF4-FFF2-40B4-BE49-F238E27FC236}">
                <a16:creationId xmlns:a16="http://schemas.microsoft.com/office/drawing/2014/main" id="{DD6CB7F5-E57D-74C0-797B-A7291BCDCEC9}"/>
              </a:ext>
            </a:extLst>
          </p:cNvPr>
          <p:cNvPicPr>
            <a:picLocks noChangeAspect="1"/>
          </p:cNvPicPr>
          <p:nvPr/>
        </p:nvPicPr>
        <p:blipFill>
          <a:blip r:embed="rId2"/>
          <a:stretch>
            <a:fillRect/>
          </a:stretch>
        </p:blipFill>
        <p:spPr>
          <a:xfrm>
            <a:off x="789819" y="1753973"/>
            <a:ext cx="10612362" cy="4811455"/>
          </a:xfrm>
          <a:prstGeom prst="rect">
            <a:avLst/>
          </a:prstGeom>
        </p:spPr>
      </p:pic>
      <p:cxnSp>
        <p:nvCxnSpPr>
          <p:cNvPr id="6" name="Straight Arrow Connector 5">
            <a:extLst>
              <a:ext uri="{FF2B5EF4-FFF2-40B4-BE49-F238E27FC236}">
                <a16:creationId xmlns:a16="http://schemas.microsoft.com/office/drawing/2014/main" id="{5832A42F-D7E5-5526-E382-2AB79878E03C}"/>
              </a:ext>
            </a:extLst>
          </p:cNvPr>
          <p:cNvCxnSpPr>
            <a:cxnSpLocks/>
          </p:cNvCxnSpPr>
          <p:nvPr/>
        </p:nvCxnSpPr>
        <p:spPr>
          <a:xfrm>
            <a:off x="3720662" y="1587062"/>
            <a:ext cx="1259111" cy="1841938"/>
          </a:xfrm>
          <a:prstGeom prst="straightConnector1">
            <a:avLst/>
          </a:prstGeom>
          <a:ln w="57150">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86304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21B9D-ABA3-B042-95D3-2100F51B860D}"/>
              </a:ext>
            </a:extLst>
          </p:cNvPr>
          <p:cNvSpPr>
            <a:spLocks noGrp="1"/>
          </p:cNvSpPr>
          <p:nvPr>
            <p:ph type="title"/>
          </p:nvPr>
        </p:nvSpPr>
        <p:spPr/>
        <p:txBody>
          <a:bodyPr/>
          <a:lstStyle/>
          <a:p>
            <a:r>
              <a:rPr lang="en-US" i="0" dirty="0"/>
              <a:t>Tips for making your webpage visible</a:t>
            </a:r>
          </a:p>
        </p:txBody>
      </p:sp>
      <p:sp>
        <p:nvSpPr>
          <p:cNvPr id="3" name="Content Placeholder 2">
            <a:extLst>
              <a:ext uri="{FF2B5EF4-FFF2-40B4-BE49-F238E27FC236}">
                <a16:creationId xmlns:a16="http://schemas.microsoft.com/office/drawing/2014/main" id="{B3653077-E8CD-AA48-AA22-4890AA1F83C4}"/>
              </a:ext>
            </a:extLst>
          </p:cNvPr>
          <p:cNvSpPr>
            <a:spLocks noGrp="1"/>
          </p:cNvSpPr>
          <p:nvPr>
            <p:ph idx="1"/>
          </p:nvPr>
        </p:nvSpPr>
        <p:spPr/>
        <p:txBody>
          <a:bodyPr>
            <a:normAutofit lnSpcReduction="10000"/>
          </a:bodyPr>
          <a:lstStyle/>
          <a:p>
            <a:r>
              <a:rPr lang="en-US" dirty="0"/>
              <a:t>Make sure to add links to your webpage on your social media accounts. </a:t>
            </a:r>
          </a:p>
          <a:p>
            <a:pPr lvl="1"/>
            <a:r>
              <a:rPr lang="en-US" dirty="0"/>
              <a:t>High visibility to allow search engines like Google to find your website more easily. More traffic (via people actually clicking on your web link) will also make it easier to find. </a:t>
            </a:r>
          </a:p>
          <a:p>
            <a:r>
              <a:rPr lang="en-US" dirty="0"/>
              <a:t>Register your website with Google: </a:t>
            </a:r>
            <a:r>
              <a:rPr lang="en-US" dirty="0">
                <a:solidFill>
                  <a:srgbClr val="00B050"/>
                </a:solidFill>
                <a:hlinkClick r:id="rId2">
                  <a:extLst>
                    <a:ext uri="{A12FA001-AC4F-418D-AE19-62706E023703}">
                      <ahyp:hlinkClr xmlns:ahyp="http://schemas.microsoft.com/office/drawing/2018/hyperlinkcolor" val="tx"/>
                    </a:ext>
                  </a:extLst>
                </a:hlinkClick>
              </a:rPr>
              <a:t>https://search.google.com/search-console/about</a:t>
            </a:r>
            <a:endParaRPr lang="en-US" dirty="0">
              <a:solidFill>
                <a:srgbClr val="00B050"/>
              </a:solidFill>
            </a:endParaRPr>
          </a:p>
          <a:p>
            <a:pPr lvl="1"/>
            <a:r>
              <a:rPr lang="en-US" dirty="0"/>
              <a:t>This will help Google make your webpage visible on the first page of results. </a:t>
            </a:r>
          </a:p>
          <a:p>
            <a:r>
              <a:rPr lang="en-US" dirty="0"/>
              <a:t>Make sure to put your name in the title of your website and within the text of your html files. This way, when people google your name, your website should be within the search results.</a:t>
            </a:r>
          </a:p>
          <a:p>
            <a:r>
              <a:rPr lang="en-US" b="1" u="sng" dirty="0">
                <a:solidFill>
                  <a:srgbClr val="FF0000"/>
                </a:solidFill>
              </a:rPr>
              <a:t>NEVER</a:t>
            </a:r>
            <a:r>
              <a:rPr lang="en-US" dirty="0"/>
              <a:t> put sensitive information (like passwords, social security numbers, or other important personal info) on your website or in your HTML/CSS documents!</a:t>
            </a:r>
          </a:p>
        </p:txBody>
      </p:sp>
    </p:spTree>
    <p:extLst>
      <p:ext uri="{BB962C8B-B14F-4D97-AF65-F5344CB8AC3E}">
        <p14:creationId xmlns:p14="http://schemas.microsoft.com/office/powerpoint/2010/main" val="17264972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FEAF8-F047-F1D8-543B-43BD3F2E7277}"/>
              </a:ext>
            </a:extLst>
          </p:cNvPr>
          <p:cNvSpPr>
            <a:spLocks noGrp="1"/>
          </p:cNvSpPr>
          <p:nvPr>
            <p:ph type="title"/>
          </p:nvPr>
        </p:nvSpPr>
        <p:spPr/>
        <p:txBody>
          <a:bodyPr/>
          <a:lstStyle/>
          <a:p>
            <a:r>
              <a:rPr lang="en-US" i="0" dirty="0"/>
              <a:t>Additional Helpful tutorials and links</a:t>
            </a:r>
          </a:p>
        </p:txBody>
      </p:sp>
      <p:sp>
        <p:nvSpPr>
          <p:cNvPr id="3" name="Content Placeholder 2">
            <a:extLst>
              <a:ext uri="{FF2B5EF4-FFF2-40B4-BE49-F238E27FC236}">
                <a16:creationId xmlns:a16="http://schemas.microsoft.com/office/drawing/2014/main" id="{3FF0418F-4A3D-5FF7-D5E5-6EEA11EB5D73}"/>
              </a:ext>
            </a:extLst>
          </p:cNvPr>
          <p:cNvSpPr>
            <a:spLocks noGrp="1"/>
          </p:cNvSpPr>
          <p:nvPr>
            <p:ph idx="1"/>
          </p:nvPr>
        </p:nvSpPr>
        <p:spPr/>
        <p:txBody>
          <a:bodyPr>
            <a:normAutofit fontScale="85000" lnSpcReduction="10000"/>
          </a:bodyPr>
          <a:lstStyle/>
          <a:p>
            <a:r>
              <a:rPr lang="en-US" dirty="0"/>
              <a:t>5HTML UP and hosting your website on GitHub:</a:t>
            </a:r>
          </a:p>
          <a:p>
            <a:pPr lvl="1"/>
            <a:r>
              <a:rPr lang="en-US" dirty="0">
                <a:solidFill>
                  <a:srgbClr val="00B050"/>
                </a:solidFill>
                <a:hlinkClick r:id="rId3">
                  <a:extLst>
                    <a:ext uri="{A12FA001-AC4F-418D-AE19-62706E023703}">
                      <ahyp:hlinkClr xmlns:ahyp="http://schemas.microsoft.com/office/drawing/2018/hyperlinkcolor" val="tx"/>
                    </a:ext>
                  </a:extLst>
                </a:hlinkClick>
              </a:rPr>
              <a:t>https://astrosites.github.io/tutorial/</a:t>
            </a:r>
            <a:endParaRPr lang="en-US" dirty="0">
              <a:solidFill>
                <a:srgbClr val="00B050"/>
              </a:solidFill>
            </a:endParaRPr>
          </a:p>
          <a:p>
            <a:pPr lvl="1"/>
            <a:r>
              <a:rPr lang="en-US" dirty="0">
                <a:solidFill>
                  <a:srgbClr val="00B050"/>
                </a:solidFill>
                <a:hlinkClick r:id="rId4">
                  <a:extLst>
                    <a:ext uri="{A12FA001-AC4F-418D-AE19-62706E023703}">
                      <ahyp:hlinkClr xmlns:ahyp="http://schemas.microsoft.com/office/drawing/2018/hyperlinkcolor" val="tx"/>
                    </a:ext>
                  </a:extLst>
                </a:hlinkClick>
              </a:rPr>
              <a:t>https://pages.github.com</a:t>
            </a:r>
            <a:endParaRPr lang="en-US" dirty="0">
              <a:solidFill>
                <a:srgbClr val="00B050"/>
              </a:solidFill>
            </a:endParaRPr>
          </a:p>
          <a:p>
            <a:r>
              <a:rPr lang="en-US" dirty="0"/>
              <a:t>Introductory materials for GitHub (good if you want to start using it for your website or coding projects):</a:t>
            </a:r>
          </a:p>
          <a:p>
            <a:pPr lvl="1"/>
            <a:r>
              <a:rPr lang="en-US" dirty="0">
                <a:solidFill>
                  <a:srgbClr val="00B050"/>
                </a:solidFill>
                <a:hlinkClick r:id="rId5">
                  <a:extLst>
                    <a:ext uri="{A12FA001-AC4F-418D-AE19-62706E023703}">
                      <ahyp:hlinkClr xmlns:ahyp="http://schemas.microsoft.com/office/drawing/2018/hyperlinkcolor" val="tx"/>
                    </a:ext>
                  </a:extLst>
                </a:hlinkClick>
              </a:rPr>
              <a:t>https://docs.github.com/en/get-started/quickstart/hello-world</a:t>
            </a:r>
            <a:endParaRPr lang="en-US" dirty="0">
              <a:solidFill>
                <a:srgbClr val="00B050"/>
              </a:solidFill>
            </a:endParaRPr>
          </a:p>
          <a:p>
            <a:r>
              <a:rPr lang="en-US" dirty="0"/>
              <a:t>Here’s the helpful page where I pulled the HTML and CSS commands for our simple website versions:</a:t>
            </a:r>
          </a:p>
          <a:p>
            <a:pPr lvl="1"/>
            <a:r>
              <a:rPr lang="en-US" dirty="0">
                <a:solidFill>
                  <a:srgbClr val="00B050"/>
                </a:solidFill>
                <a:hlinkClick r:id="rId6">
                  <a:extLst>
                    <a:ext uri="{A12FA001-AC4F-418D-AE19-62706E023703}">
                      <ahyp:hlinkClr xmlns:ahyp="http://schemas.microsoft.com/office/drawing/2018/hyperlinkcolor" val="tx"/>
                    </a:ext>
                  </a:extLst>
                </a:hlinkClick>
              </a:rPr>
              <a:t>https://www.freecodecamp.org/news/web-development-for-beginners-basic-html-and-css/</a:t>
            </a:r>
            <a:endParaRPr lang="en-US" dirty="0">
              <a:solidFill>
                <a:srgbClr val="00B050"/>
              </a:solidFill>
            </a:endParaRPr>
          </a:p>
          <a:p>
            <a:pPr lvl="1"/>
            <a:r>
              <a:rPr lang="en-US" dirty="0"/>
              <a:t>It has helpful explanations!</a:t>
            </a:r>
          </a:p>
          <a:p>
            <a:r>
              <a:rPr lang="en-US" dirty="0"/>
              <a:t>W3Schools guides and tutorials:</a:t>
            </a:r>
          </a:p>
          <a:p>
            <a:pPr lvl="1"/>
            <a:r>
              <a:rPr lang="en-US" dirty="0"/>
              <a:t>For HTML: </a:t>
            </a:r>
            <a:r>
              <a:rPr lang="en-US" dirty="0">
                <a:solidFill>
                  <a:srgbClr val="00B050"/>
                </a:solidFill>
                <a:hlinkClick r:id="rId7">
                  <a:extLst>
                    <a:ext uri="{A12FA001-AC4F-418D-AE19-62706E023703}">
                      <ahyp:hlinkClr xmlns:ahyp="http://schemas.microsoft.com/office/drawing/2018/hyperlinkcolor" val="tx"/>
                    </a:ext>
                  </a:extLst>
                </a:hlinkClick>
              </a:rPr>
              <a:t>https://www.w3schools.com/html/default.asp</a:t>
            </a:r>
            <a:endParaRPr lang="en-US" dirty="0">
              <a:solidFill>
                <a:srgbClr val="00B050"/>
              </a:solidFill>
            </a:endParaRPr>
          </a:p>
          <a:p>
            <a:pPr lvl="1"/>
            <a:r>
              <a:rPr lang="en-US" dirty="0"/>
              <a:t>For CSS: </a:t>
            </a:r>
            <a:r>
              <a:rPr lang="en-US" dirty="0">
                <a:solidFill>
                  <a:srgbClr val="00B050"/>
                </a:solidFill>
                <a:hlinkClick r:id="rId8">
                  <a:extLst>
                    <a:ext uri="{A12FA001-AC4F-418D-AE19-62706E023703}">
                      <ahyp:hlinkClr xmlns:ahyp="http://schemas.microsoft.com/office/drawing/2018/hyperlinkcolor" val="tx"/>
                    </a:ext>
                  </a:extLst>
                </a:hlinkClick>
              </a:rPr>
              <a:t>https://www.w3schools.com/css/default.asp</a:t>
            </a:r>
            <a:endParaRPr lang="en-US" dirty="0">
              <a:solidFill>
                <a:srgbClr val="00B050"/>
              </a:solidFill>
            </a:endParaRPr>
          </a:p>
        </p:txBody>
      </p:sp>
    </p:spTree>
    <p:extLst>
      <p:ext uri="{BB962C8B-B14F-4D97-AF65-F5344CB8AC3E}">
        <p14:creationId xmlns:p14="http://schemas.microsoft.com/office/powerpoint/2010/main" val="3012346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1775E6C-9FE7-4AE4-ABE7-2568D95DE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F1D8699-067D-4768-9F87-3E302B379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627309-F766-7A47-8BC0-74609790C93F}"/>
              </a:ext>
            </a:extLst>
          </p:cNvPr>
          <p:cNvSpPr>
            <a:spLocks noGrp="1"/>
          </p:cNvSpPr>
          <p:nvPr>
            <p:ph type="title"/>
          </p:nvPr>
        </p:nvSpPr>
        <p:spPr>
          <a:xfrm>
            <a:off x="1129552" y="584791"/>
            <a:ext cx="9932896" cy="1148665"/>
          </a:xfrm>
        </p:spPr>
        <p:txBody>
          <a:bodyPr>
            <a:normAutofit/>
          </a:bodyPr>
          <a:lstStyle/>
          <a:p>
            <a:r>
              <a:rPr lang="en-US" b="1" i="0" dirty="0"/>
              <a:t>Why build a webpage?</a:t>
            </a:r>
          </a:p>
        </p:txBody>
      </p:sp>
      <p:cxnSp>
        <p:nvCxnSpPr>
          <p:cNvPr id="12" name="Straight Connector 11">
            <a:extLst>
              <a:ext uri="{FF2B5EF4-FFF2-40B4-BE49-F238E27FC236}">
                <a16:creationId xmlns:a16="http://schemas.microsoft.com/office/drawing/2014/main" id="{E8A66062-E0FE-4EE7-9840-EC05B87ACF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A364443-B44B-44C9-B8C4-AED23CB6215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49745"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3B4C179-2540-4304-9C9C-2AAAA53EFD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313983"/>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5950BAB-F521-4A52-A263-D105789771E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85530"/>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3087726-EFA7-48B6-8527-80902BB5587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14436"/>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E972B62-9819-493C-A305-2C04A2D432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0"/>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36F9170-808D-2F4C-92AF-09F3ACB516FD}"/>
              </a:ext>
            </a:extLst>
          </p:cNvPr>
          <p:cNvSpPr>
            <a:spLocks noGrp="1"/>
          </p:cNvSpPr>
          <p:nvPr>
            <p:ph idx="1"/>
          </p:nvPr>
        </p:nvSpPr>
        <p:spPr>
          <a:xfrm>
            <a:off x="1129552" y="2023336"/>
            <a:ext cx="9932896" cy="4153626"/>
          </a:xfrm>
        </p:spPr>
        <p:txBody>
          <a:bodyPr anchor="ctr">
            <a:normAutofit fontScale="92500" lnSpcReduction="20000"/>
          </a:bodyPr>
          <a:lstStyle/>
          <a:p>
            <a:r>
              <a:rPr lang="en-US" b="1" dirty="0">
                <a:solidFill>
                  <a:srgbClr val="00B050"/>
                </a:solidFill>
              </a:rPr>
              <a:t>College admissions committees and faculty will look up your name after you apply:</a:t>
            </a:r>
          </a:p>
          <a:p>
            <a:pPr lvl="1"/>
            <a:r>
              <a:rPr lang="en-US" dirty="0"/>
              <a:t>If you have an easily accessible website, search committees can easily gather more information about you as a candidate.</a:t>
            </a:r>
          </a:p>
          <a:p>
            <a:pPr lvl="2"/>
            <a:r>
              <a:rPr lang="en-US" dirty="0"/>
              <a:t>Use this to your advantage! Show off things you did not have space for in your application and offer more details about things that were in your application.</a:t>
            </a:r>
          </a:p>
          <a:p>
            <a:r>
              <a:rPr lang="en-US" b="1" dirty="0"/>
              <a:t>Other researchers will look for details about your work and your current status:</a:t>
            </a:r>
          </a:p>
          <a:p>
            <a:pPr lvl="1"/>
            <a:r>
              <a:rPr lang="en-US" dirty="0"/>
              <a:t>This can be related to an interest in: </a:t>
            </a:r>
          </a:p>
          <a:p>
            <a:pPr lvl="2"/>
            <a:r>
              <a:rPr lang="en-US" dirty="0"/>
              <a:t>Collaborating on a project</a:t>
            </a:r>
          </a:p>
          <a:p>
            <a:pPr lvl="2"/>
            <a:r>
              <a:rPr lang="en-US" dirty="0"/>
              <a:t>Seeking new students (graduate students, or postdoctoral fellows)</a:t>
            </a:r>
          </a:p>
          <a:p>
            <a:pPr lvl="2"/>
            <a:r>
              <a:rPr lang="en-US" dirty="0"/>
              <a:t>Connecting you with a student</a:t>
            </a:r>
          </a:p>
          <a:p>
            <a:r>
              <a:rPr lang="en-US" b="1" dirty="0"/>
              <a:t>Other students (grad or undergrad) will look for details on your work:</a:t>
            </a:r>
          </a:p>
          <a:p>
            <a:pPr lvl="2"/>
            <a:r>
              <a:rPr lang="en-US" dirty="0"/>
              <a:t>They might do this to see what kind of research is happening in your group or at your school</a:t>
            </a:r>
          </a:p>
          <a:p>
            <a:pPr lvl="2"/>
            <a:r>
              <a:rPr lang="en-US" dirty="0"/>
              <a:t>They might do this to gather information about your advisor (if they are seeking an advisor)</a:t>
            </a:r>
          </a:p>
          <a:p>
            <a:pPr lvl="2"/>
            <a:r>
              <a:rPr lang="en-US" dirty="0"/>
              <a:t>They might do this motivate themselves or draw new ideas from your web presence</a:t>
            </a:r>
          </a:p>
        </p:txBody>
      </p:sp>
    </p:spTree>
    <p:extLst>
      <p:ext uri="{BB962C8B-B14F-4D97-AF65-F5344CB8AC3E}">
        <p14:creationId xmlns:p14="http://schemas.microsoft.com/office/powerpoint/2010/main" val="175223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27309-F766-7A47-8BC0-74609790C93F}"/>
              </a:ext>
            </a:extLst>
          </p:cNvPr>
          <p:cNvSpPr>
            <a:spLocks noGrp="1"/>
          </p:cNvSpPr>
          <p:nvPr>
            <p:ph type="title"/>
          </p:nvPr>
        </p:nvSpPr>
        <p:spPr>
          <a:xfrm>
            <a:off x="1129552" y="584791"/>
            <a:ext cx="9932896" cy="1148665"/>
          </a:xfrm>
        </p:spPr>
        <p:txBody>
          <a:bodyPr>
            <a:normAutofit/>
          </a:bodyPr>
          <a:lstStyle/>
          <a:p>
            <a:r>
              <a:rPr lang="en-US" b="1" i="0" dirty="0"/>
              <a:t>Why build a webpage?</a:t>
            </a:r>
          </a:p>
        </p:txBody>
      </p:sp>
      <p:sp>
        <p:nvSpPr>
          <p:cNvPr id="3" name="Content Placeholder 2">
            <a:extLst>
              <a:ext uri="{FF2B5EF4-FFF2-40B4-BE49-F238E27FC236}">
                <a16:creationId xmlns:a16="http://schemas.microsoft.com/office/drawing/2014/main" id="{236F9170-808D-2F4C-92AF-09F3ACB516FD}"/>
              </a:ext>
            </a:extLst>
          </p:cNvPr>
          <p:cNvSpPr>
            <a:spLocks noGrp="1"/>
          </p:cNvSpPr>
          <p:nvPr>
            <p:ph idx="1"/>
          </p:nvPr>
        </p:nvSpPr>
        <p:spPr>
          <a:xfrm>
            <a:off x="1129552" y="2023336"/>
            <a:ext cx="9932896" cy="4153626"/>
          </a:xfrm>
        </p:spPr>
        <p:txBody>
          <a:bodyPr anchor="ctr">
            <a:normAutofit fontScale="92500" lnSpcReduction="20000"/>
          </a:bodyPr>
          <a:lstStyle/>
          <a:p>
            <a:r>
              <a:rPr lang="en-US" b="1" dirty="0"/>
              <a:t>College admissions committees and faculty will look up your name after you apply:</a:t>
            </a:r>
          </a:p>
          <a:p>
            <a:pPr lvl="1"/>
            <a:r>
              <a:rPr lang="en-US" dirty="0"/>
              <a:t>If you have an easily accessible website, search committees can easily gather more information about you as a candidate.</a:t>
            </a:r>
          </a:p>
          <a:p>
            <a:pPr lvl="2"/>
            <a:r>
              <a:rPr lang="en-US" dirty="0"/>
              <a:t>Use this to your advantage! Show off things you did not have space for in your application and offer more details about things that were in your application.</a:t>
            </a:r>
          </a:p>
          <a:p>
            <a:r>
              <a:rPr lang="en-US" b="1" dirty="0">
                <a:solidFill>
                  <a:srgbClr val="00B050"/>
                </a:solidFill>
              </a:rPr>
              <a:t>Other researchers will look for details about your work and your current status:</a:t>
            </a:r>
          </a:p>
          <a:p>
            <a:pPr lvl="1"/>
            <a:r>
              <a:rPr lang="en-US" dirty="0"/>
              <a:t>This can be related to an interest in: </a:t>
            </a:r>
          </a:p>
          <a:p>
            <a:pPr lvl="2"/>
            <a:r>
              <a:rPr lang="en-US" dirty="0"/>
              <a:t>Collaborating on a project</a:t>
            </a:r>
          </a:p>
          <a:p>
            <a:pPr lvl="2"/>
            <a:r>
              <a:rPr lang="en-US" dirty="0"/>
              <a:t>Seeking new students (graduate students, or postdoctoral fellows)</a:t>
            </a:r>
          </a:p>
          <a:p>
            <a:pPr lvl="2"/>
            <a:r>
              <a:rPr lang="en-US" dirty="0"/>
              <a:t>Connecting you with a student</a:t>
            </a:r>
          </a:p>
          <a:p>
            <a:r>
              <a:rPr lang="en-US" b="1" dirty="0"/>
              <a:t>Other students (grad or undergrad) will look for details on your work:</a:t>
            </a:r>
          </a:p>
          <a:p>
            <a:pPr lvl="2"/>
            <a:r>
              <a:rPr lang="en-US" dirty="0"/>
              <a:t>They might do this to see what kind of research is happening in your group or at your school</a:t>
            </a:r>
          </a:p>
          <a:p>
            <a:pPr lvl="2"/>
            <a:r>
              <a:rPr lang="en-US" dirty="0"/>
              <a:t>They might do this to gather information about your advisor (if they are seeking an advisor)</a:t>
            </a:r>
          </a:p>
          <a:p>
            <a:pPr lvl="2"/>
            <a:r>
              <a:rPr lang="en-US" dirty="0"/>
              <a:t>They might do this motivate themselves or draw new ideas from your web presence</a:t>
            </a:r>
          </a:p>
        </p:txBody>
      </p:sp>
    </p:spTree>
    <p:extLst>
      <p:ext uri="{BB962C8B-B14F-4D97-AF65-F5344CB8AC3E}">
        <p14:creationId xmlns:p14="http://schemas.microsoft.com/office/powerpoint/2010/main" val="864177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27309-F766-7A47-8BC0-74609790C93F}"/>
              </a:ext>
            </a:extLst>
          </p:cNvPr>
          <p:cNvSpPr>
            <a:spLocks noGrp="1"/>
          </p:cNvSpPr>
          <p:nvPr>
            <p:ph type="title"/>
          </p:nvPr>
        </p:nvSpPr>
        <p:spPr>
          <a:xfrm>
            <a:off x="1129552" y="584791"/>
            <a:ext cx="9932896" cy="1148665"/>
          </a:xfrm>
        </p:spPr>
        <p:txBody>
          <a:bodyPr>
            <a:normAutofit/>
          </a:bodyPr>
          <a:lstStyle/>
          <a:p>
            <a:r>
              <a:rPr lang="en-US" b="1" i="0" dirty="0"/>
              <a:t>Why build a webpage?</a:t>
            </a:r>
          </a:p>
        </p:txBody>
      </p:sp>
      <p:sp>
        <p:nvSpPr>
          <p:cNvPr id="3" name="Content Placeholder 2">
            <a:extLst>
              <a:ext uri="{FF2B5EF4-FFF2-40B4-BE49-F238E27FC236}">
                <a16:creationId xmlns:a16="http://schemas.microsoft.com/office/drawing/2014/main" id="{236F9170-808D-2F4C-92AF-09F3ACB516FD}"/>
              </a:ext>
            </a:extLst>
          </p:cNvPr>
          <p:cNvSpPr>
            <a:spLocks noGrp="1"/>
          </p:cNvSpPr>
          <p:nvPr>
            <p:ph idx="1"/>
          </p:nvPr>
        </p:nvSpPr>
        <p:spPr>
          <a:xfrm>
            <a:off x="1129552" y="2023336"/>
            <a:ext cx="9932896" cy="4153626"/>
          </a:xfrm>
        </p:spPr>
        <p:txBody>
          <a:bodyPr anchor="ctr">
            <a:normAutofit fontScale="92500" lnSpcReduction="20000"/>
          </a:bodyPr>
          <a:lstStyle/>
          <a:p>
            <a:r>
              <a:rPr lang="en-US" b="1" dirty="0"/>
              <a:t>College admissions committees and faculty will look up your name after you apply:</a:t>
            </a:r>
          </a:p>
          <a:p>
            <a:pPr lvl="1"/>
            <a:r>
              <a:rPr lang="en-US" dirty="0"/>
              <a:t>If you have an easily accessible website, search committees can easily gather more information about you as a candidate.</a:t>
            </a:r>
          </a:p>
          <a:p>
            <a:pPr lvl="2"/>
            <a:r>
              <a:rPr lang="en-US" dirty="0"/>
              <a:t>Use this to your advantage! Show off things you did not have space for in your application and offer more details about things that were in your application.</a:t>
            </a:r>
          </a:p>
          <a:p>
            <a:r>
              <a:rPr lang="en-US" b="1" dirty="0"/>
              <a:t>Other researchers will look for details about your work and your current status:</a:t>
            </a:r>
          </a:p>
          <a:p>
            <a:pPr lvl="1"/>
            <a:r>
              <a:rPr lang="en-US" dirty="0"/>
              <a:t>This can be related to an interest in: </a:t>
            </a:r>
          </a:p>
          <a:p>
            <a:pPr lvl="2"/>
            <a:r>
              <a:rPr lang="en-US" dirty="0"/>
              <a:t>Collaborating on a project</a:t>
            </a:r>
          </a:p>
          <a:p>
            <a:pPr lvl="2"/>
            <a:r>
              <a:rPr lang="en-US" dirty="0"/>
              <a:t>Seeking new students (graduate students, or postdoctoral fellows)</a:t>
            </a:r>
          </a:p>
          <a:p>
            <a:pPr lvl="2"/>
            <a:r>
              <a:rPr lang="en-US" dirty="0"/>
              <a:t>Connecting you with a student</a:t>
            </a:r>
          </a:p>
          <a:p>
            <a:r>
              <a:rPr lang="en-US" b="1" dirty="0">
                <a:solidFill>
                  <a:srgbClr val="00B050"/>
                </a:solidFill>
              </a:rPr>
              <a:t>Other students (grad or undergrad) will look for details on your work:</a:t>
            </a:r>
          </a:p>
          <a:p>
            <a:pPr lvl="2"/>
            <a:r>
              <a:rPr lang="en-US" dirty="0"/>
              <a:t>They might do this to see what kind of research is happening in your group or at your school</a:t>
            </a:r>
          </a:p>
          <a:p>
            <a:pPr lvl="2"/>
            <a:r>
              <a:rPr lang="en-US" dirty="0"/>
              <a:t>They might do this to gather information about your advisor (if they are seeking an advisor)</a:t>
            </a:r>
          </a:p>
          <a:p>
            <a:pPr lvl="2"/>
            <a:r>
              <a:rPr lang="en-US" dirty="0"/>
              <a:t>They might do this motivate themselves or draw new ideas from your web presence</a:t>
            </a:r>
          </a:p>
        </p:txBody>
      </p:sp>
    </p:spTree>
    <p:extLst>
      <p:ext uri="{BB962C8B-B14F-4D97-AF65-F5344CB8AC3E}">
        <p14:creationId xmlns:p14="http://schemas.microsoft.com/office/powerpoint/2010/main" val="4251545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1DBF6-0D91-E141-9CCC-BCB2387DA05F}"/>
              </a:ext>
            </a:extLst>
          </p:cNvPr>
          <p:cNvSpPr>
            <a:spLocks noGrp="1"/>
          </p:cNvSpPr>
          <p:nvPr>
            <p:ph type="title"/>
          </p:nvPr>
        </p:nvSpPr>
        <p:spPr/>
        <p:txBody>
          <a:bodyPr/>
          <a:lstStyle/>
          <a:p>
            <a:r>
              <a:rPr lang="en-US" b="1" i="0" dirty="0"/>
              <a:t>The most basic way to make an html index page</a:t>
            </a:r>
          </a:p>
        </p:txBody>
      </p:sp>
      <p:sp>
        <p:nvSpPr>
          <p:cNvPr id="3" name="Content Placeholder 2">
            <a:extLst>
              <a:ext uri="{FF2B5EF4-FFF2-40B4-BE49-F238E27FC236}">
                <a16:creationId xmlns:a16="http://schemas.microsoft.com/office/drawing/2014/main" id="{FEB405E1-86D1-4645-B556-33F872115C1C}"/>
              </a:ext>
            </a:extLst>
          </p:cNvPr>
          <p:cNvSpPr>
            <a:spLocks noGrp="1"/>
          </p:cNvSpPr>
          <p:nvPr>
            <p:ph idx="1"/>
          </p:nvPr>
        </p:nvSpPr>
        <p:spPr/>
        <p:txBody>
          <a:bodyPr/>
          <a:lstStyle/>
          <a:p>
            <a:r>
              <a:rPr lang="en-US" dirty="0"/>
              <a:t>Now we need to demonstrate how to create and upload a basic, basic webpage file.</a:t>
            </a:r>
          </a:p>
          <a:p>
            <a:r>
              <a:rPr lang="en-US" dirty="0"/>
              <a:t>Open a text editor (for example: </a:t>
            </a:r>
            <a:r>
              <a:rPr lang="en-US" dirty="0" err="1">
                <a:solidFill>
                  <a:srgbClr val="0070C0"/>
                </a:solidFill>
              </a:rPr>
              <a:t>TextWrangler</a:t>
            </a:r>
            <a:r>
              <a:rPr lang="en-US" dirty="0"/>
              <a:t>, </a:t>
            </a:r>
            <a:r>
              <a:rPr lang="en-US" dirty="0" err="1">
                <a:solidFill>
                  <a:srgbClr val="0070C0"/>
                </a:solidFill>
              </a:rPr>
              <a:t>VSCode</a:t>
            </a:r>
            <a:r>
              <a:rPr lang="en-US" dirty="0"/>
              <a:t>, </a:t>
            </a:r>
            <a:r>
              <a:rPr lang="en-US" dirty="0">
                <a:solidFill>
                  <a:srgbClr val="0070C0"/>
                </a:solidFill>
              </a:rPr>
              <a:t>TextEdit</a:t>
            </a:r>
            <a:r>
              <a:rPr lang="en-US" dirty="0"/>
              <a:t>, </a:t>
            </a:r>
            <a:r>
              <a:rPr lang="en-US" dirty="0">
                <a:solidFill>
                  <a:srgbClr val="0070C0"/>
                </a:solidFill>
              </a:rPr>
              <a:t>vim</a:t>
            </a:r>
            <a:r>
              <a:rPr lang="en-US" dirty="0"/>
              <a:t>, etc.)</a:t>
            </a:r>
          </a:p>
          <a:p>
            <a:pPr lvl="1"/>
            <a:r>
              <a:rPr lang="en-US" dirty="0"/>
              <a:t>Within the text file, type anything (a test phrase or start building your website!)</a:t>
            </a:r>
          </a:p>
          <a:p>
            <a:pPr lvl="2"/>
            <a:r>
              <a:rPr lang="en-US" dirty="0"/>
              <a:t>I’ll just use ‘Hello World!’</a:t>
            </a:r>
          </a:p>
          <a:p>
            <a:pPr lvl="1"/>
            <a:r>
              <a:rPr lang="en-US" dirty="0"/>
              <a:t>Save the text file as </a:t>
            </a:r>
            <a:r>
              <a:rPr lang="en-US" i="1" dirty="0" err="1">
                <a:solidFill>
                  <a:srgbClr val="00B050"/>
                </a:solidFill>
              </a:rPr>
              <a:t>index.html</a:t>
            </a:r>
            <a:endParaRPr lang="en-US" i="1" dirty="0">
              <a:solidFill>
                <a:srgbClr val="00B050"/>
              </a:solidFill>
            </a:endParaRPr>
          </a:p>
          <a:p>
            <a:r>
              <a:rPr lang="en-US" dirty="0">
                <a:solidFill>
                  <a:schemeClr val="tx1"/>
                </a:solidFill>
              </a:rPr>
              <a:t>Open a folder where you saved the </a:t>
            </a:r>
            <a:r>
              <a:rPr lang="en-US" dirty="0" err="1">
                <a:solidFill>
                  <a:schemeClr val="tx1"/>
                </a:solidFill>
              </a:rPr>
              <a:t>index.html</a:t>
            </a:r>
            <a:r>
              <a:rPr lang="en-US" dirty="0">
                <a:solidFill>
                  <a:schemeClr val="tx1"/>
                </a:solidFill>
              </a:rPr>
              <a:t> file. </a:t>
            </a:r>
          </a:p>
          <a:p>
            <a:pPr lvl="1"/>
            <a:r>
              <a:rPr lang="en-US" dirty="0">
                <a:solidFill>
                  <a:schemeClr val="tx1"/>
                </a:solidFill>
              </a:rPr>
              <a:t>Double-click the file, and it will open in your browser for you to view. </a:t>
            </a:r>
          </a:p>
          <a:p>
            <a:pPr lvl="1"/>
            <a:r>
              <a:rPr lang="en-US" dirty="0">
                <a:solidFill>
                  <a:schemeClr val="tx1"/>
                </a:solidFill>
              </a:rPr>
              <a:t>You should see whatever you typed into the </a:t>
            </a:r>
            <a:r>
              <a:rPr lang="en-US" dirty="0" err="1">
                <a:solidFill>
                  <a:schemeClr val="tx1"/>
                </a:solidFill>
              </a:rPr>
              <a:t>index.html</a:t>
            </a:r>
            <a:r>
              <a:rPr lang="en-US" dirty="0">
                <a:solidFill>
                  <a:schemeClr val="tx1"/>
                </a:solidFill>
              </a:rPr>
              <a:t> file!</a:t>
            </a:r>
          </a:p>
        </p:txBody>
      </p:sp>
    </p:spTree>
    <p:extLst>
      <p:ext uri="{BB962C8B-B14F-4D97-AF65-F5344CB8AC3E}">
        <p14:creationId xmlns:p14="http://schemas.microsoft.com/office/powerpoint/2010/main" val="1818830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653EB-8A42-712F-84FD-EE8B3C2CB68E}"/>
              </a:ext>
            </a:extLst>
          </p:cNvPr>
          <p:cNvSpPr>
            <a:spLocks noGrp="1"/>
          </p:cNvSpPr>
          <p:nvPr>
            <p:ph type="title"/>
          </p:nvPr>
        </p:nvSpPr>
        <p:spPr/>
        <p:txBody>
          <a:bodyPr>
            <a:normAutofit/>
          </a:bodyPr>
          <a:lstStyle/>
          <a:p>
            <a:pPr algn="ctr"/>
            <a:r>
              <a:rPr lang="en-US" sz="3600" b="1" i="0" dirty="0">
                <a:solidFill>
                  <a:srgbClr val="00B050"/>
                </a:solidFill>
              </a:rPr>
              <a:t>Now for a little formatting: An HTML Walkthrough</a:t>
            </a:r>
          </a:p>
        </p:txBody>
      </p:sp>
      <p:sp>
        <p:nvSpPr>
          <p:cNvPr id="3" name="Content Placeholder 2">
            <a:extLst>
              <a:ext uri="{FF2B5EF4-FFF2-40B4-BE49-F238E27FC236}">
                <a16:creationId xmlns:a16="http://schemas.microsoft.com/office/drawing/2014/main" id="{D0589223-6D2C-301E-2215-A095EFD54469}"/>
              </a:ext>
            </a:extLst>
          </p:cNvPr>
          <p:cNvSpPr>
            <a:spLocks noGrp="1"/>
          </p:cNvSpPr>
          <p:nvPr>
            <p:ph idx="1"/>
          </p:nvPr>
        </p:nvSpPr>
        <p:spPr>
          <a:xfrm>
            <a:off x="107092" y="2992405"/>
            <a:ext cx="3731741" cy="2510981"/>
          </a:xfrm>
        </p:spPr>
        <p:txBody>
          <a:bodyPr/>
          <a:lstStyle/>
          <a:p>
            <a:r>
              <a:rPr lang="en-US" dirty="0"/>
              <a:t>Now we’ll add a few more elements to our HTML file to provide some titles, text, and an image.</a:t>
            </a:r>
          </a:p>
          <a:p>
            <a:pPr marL="0" indent="0">
              <a:buNone/>
            </a:pPr>
            <a:r>
              <a:rPr lang="en-US" dirty="0">
                <a:solidFill>
                  <a:srgbClr val="00B050"/>
                </a:solidFill>
              </a:rPr>
              <a:t>(We’ll do this all together right now!)</a:t>
            </a:r>
          </a:p>
          <a:p>
            <a:endParaRPr lang="en-US" dirty="0"/>
          </a:p>
        </p:txBody>
      </p:sp>
      <p:pic>
        <p:nvPicPr>
          <p:cNvPr id="6" name="Picture 5" descr="Text&#10;&#10;Description automatically generated">
            <a:extLst>
              <a:ext uri="{FF2B5EF4-FFF2-40B4-BE49-F238E27FC236}">
                <a16:creationId xmlns:a16="http://schemas.microsoft.com/office/drawing/2014/main" id="{8AFC0267-8D58-1E66-CB16-67655013AE55}"/>
              </a:ext>
            </a:extLst>
          </p:cNvPr>
          <p:cNvPicPr>
            <a:picLocks noChangeAspect="1"/>
          </p:cNvPicPr>
          <p:nvPr/>
        </p:nvPicPr>
        <p:blipFill>
          <a:blip r:embed="rId2"/>
          <a:stretch>
            <a:fillRect/>
          </a:stretch>
        </p:blipFill>
        <p:spPr>
          <a:xfrm>
            <a:off x="3889433" y="1904782"/>
            <a:ext cx="8195475" cy="4675452"/>
          </a:xfrm>
          <a:prstGeom prst="rect">
            <a:avLst/>
          </a:prstGeom>
        </p:spPr>
      </p:pic>
    </p:spTree>
    <p:extLst>
      <p:ext uri="{BB962C8B-B14F-4D97-AF65-F5344CB8AC3E}">
        <p14:creationId xmlns:p14="http://schemas.microsoft.com/office/powerpoint/2010/main" val="10227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653EB-8A42-712F-84FD-EE8B3C2CB68E}"/>
              </a:ext>
            </a:extLst>
          </p:cNvPr>
          <p:cNvSpPr>
            <a:spLocks noGrp="1"/>
          </p:cNvSpPr>
          <p:nvPr>
            <p:ph type="title"/>
          </p:nvPr>
        </p:nvSpPr>
        <p:spPr/>
        <p:txBody>
          <a:bodyPr>
            <a:normAutofit/>
          </a:bodyPr>
          <a:lstStyle/>
          <a:p>
            <a:pPr algn="ctr"/>
            <a:r>
              <a:rPr lang="en-US" sz="3600" b="1" i="0" dirty="0">
                <a:solidFill>
                  <a:srgbClr val="00B050"/>
                </a:solidFill>
              </a:rPr>
              <a:t>Now for a little formatting: An HTML Walkthrough</a:t>
            </a:r>
          </a:p>
        </p:txBody>
      </p:sp>
      <p:sp>
        <p:nvSpPr>
          <p:cNvPr id="3" name="Content Placeholder 2">
            <a:extLst>
              <a:ext uri="{FF2B5EF4-FFF2-40B4-BE49-F238E27FC236}">
                <a16:creationId xmlns:a16="http://schemas.microsoft.com/office/drawing/2014/main" id="{D0589223-6D2C-301E-2215-A095EFD54469}"/>
              </a:ext>
            </a:extLst>
          </p:cNvPr>
          <p:cNvSpPr>
            <a:spLocks noGrp="1"/>
          </p:cNvSpPr>
          <p:nvPr>
            <p:ph idx="1"/>
          </p:nvPr>
        </p:nvSpPr>
        <p:spPr>
          <a:xfrm>
            <a:off x="107092" y="2992405"/>
            <a:ext cx="3731741" cy="2510981"/>
          </a:xfrm>
        </p:spPr>
        <p:txBody>
          <a:bodyPr/>
          <a:lstStyle/>
          <a:p>
            <a:r>
              <a:rPr lang="en-US" dirty="0"/>
              <a:t>Now we’ll add a few more elements to our HTML file to provide some titles, text, and an image.</a:t>
            </a:r>
          </a:p>
          <a:p>
            <a:pPr marL="0" indent="0">
              <a:buNone/>
            </a:pPr>
            <a:r>
              <a:rPr lang="en-US" dirty="0">
                <a:solidFill>
                  <a:srgbClr val="00B050"/>
                </a:solidFill>
              </a:rPr>
              <a:t>(We’ll do this all together right now!)</a:t>
            </a:r>
          </a:p>
          <a:p>
            <a:endParaRPr lang="en-US" dirty="0"/>
          </a:p>
        </p:txBody>
      </p:sp>
      <p:pic>
        <p:nvPicPr>
          <p:cNvPr id="6" name="Picture 5" descr="Text&#10;&#10;Description automatically generated">
            <a:extLst>
              <a:ext uri="{FF2B5EF4-FFF2-40B4-BE49-F238E27FC236}">
                <a16:creationId xmlns:a16="http://schemas.microsoft.com/office/drawing/2014/main" id="{8AFC0267-8D58-1E66-CB16-67655013AE55}"/>
              </a:ext>
            </a:extLst>
          </p:cNvPr>
          <p:cNvPicPr>
            <a:picLocks noChangeAspect="1"/>
          </p:cNvPicPr>
          <p:nvPr/>
        </p:nvPicPr>
        <p:blipFill>
          <a:blip r:embed="rId2"/>
          <a:stretch>
            <a:fillRect/>
          </a:stretch>
        </p:blipFill>
        <p:spPr>
          <a:xfrm>
            <a:off x="3889433" y="1904782"/>
            <a:ext cx="8195475" cy="4675452"/>
          </a:xfrm>
          <a:prstGeom prst="rect">
            <a:avLst/>
          </a:prstGeom>
        </p:spPr>
      </p:pic>
      <p:sp>
        <p:nvSpPr>
          <p:cNvPr id="4" name="TextBox 3">
            <a:extLst>
              <a:ext uri="{FF2B5EF4-FFF2-40B4-BE49-F238E27FC236}">
                <a16:creationId xmlns:a16="http://schemas.microsoft.com/office/drawing/2014/main" id="{71D56DE4-AE2B-94D1-1E4A-5BE0BB22C502}"/>
              </a:ext>
            </a:extLst>
          </p:cNvPr>
          <p:cNvSpPr txBox="1"/>
          <p:nvPr/>
        </p:nvSpPr>
        <p:spPr>
          <a:xfrm>
            <a:off x="9680028" y="2084649"/>
            <a:ext cx="2081048" cy="369332"/>
          </a:xfrm>
          <a:prstGeom prst="rect">
            <a:avLst/>
          </a:prstGeom>
          <a:noFill/>
        </p:spPr>
        <p:txBody>
          <a:bodyPr wrap="square" rtlCol="0">
            <a:spAutoFit/>
          </a:bodyPr>
          <a:lstStyle/>
          <a:p>
            <a:pPr algn="ctr"/>
            <a:r>
              <a:rPr lang="en-US" dirty="0">
                <a:solidFill>
                  <a:schemeClr val="bg1"/>
                </a:solidFill>
              </a:rPr>
              <a:t>These are ‘elements’</a:t>
            </a:r>
          </a:p>
        </p:txBody>
      </p:sp>
      <p:cxnSp>
        <p:nvCxnSpPr>
          <p:cNvPr id="7" name="Straight Arrow Connector 6">
            <a:extLst>
              <a:ext uri="{FF2B5EF4-FFF2-40B4-BE49-F238E27FC236}">
                <a16:creationId xmlns:a16="http://schemas.microsoft.com/office/drawing/2014/main" id="{A313684B-90F3-58E5-16E5-DB33EDC8B74C}"/>
              </a:ext>
            </a:extLst>
          </p:cNvPr>
          <p:cNvCxnSpPr/>
          <p:nvPr/>
        </p:nvCxnSpPr>
        <p:spPr>
          <a:xfrm flipH="1">
            <a:off x="4656083" y="2269315"/>
            <a:ext cx="4897820" cy="148064"/>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74C5853-0A66-23DF-D8BC-7DC1395D91E2}"/>
              </a:ext>
            </a:extLst>
          </p:cNvPr>
          <p:cNvCxnSpPr>
            <a:cxnSpLocks/>
          </p:cNvCxnSpPr>
          <p:nvPr/>
        </p:nvCxnSpPr>
        <p:spPr>
          <a:xfrm flipH="1">
            <a:off x="4851500" y="2356100"/>
            <a:ext cx="4828528" cy="215058"/>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39A76DDA-BDE1-7334-AE6C-D479C707B6F1}"/>
              </a:ext>
            </a:extLst>
          </p:cNvPr>
          <p:cNvCxnSpPr>
            <a:cxnSpLocks/>
          </p:cNvCxnSpPr>
          <p:nvPr/>
        </p:nvCxnSpPr>
        <p:spPr>
          <a:xfrm flipH="1">
            <a:off x="4605483" y="2417379"/>
            <a:ext cx="5074545" cy="580190"/>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881ACFA7-BE28-BAD5-7D9F-7116C9B5AF07}"/>
              </a:ext>
            </a:extLst>
          </p:cNvPr>
          <p:cNvCxnSpPr>
            <a:cxnSpLocks/>
          </p:cNvCxnSpPr>
          <p:nvPr/>
        </p:nvCxnSpPr>
        <p:spPr>
          <a:xfrm flipH="1">
            <a:off x="4656083" y="2488031"/>
            <a:ext cx="5129048" cy="749155"/>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8E58955D-AA28-4A0C-83E0-C6B801DAFA1D}"/>
              </a:ext>
            </a:extLst>
          </p:cNvPr>
          <p:cNvCxnSpPr>
            <a:cxnSpLocks/>
          </p:cNvCxnSpPr>
          <p:nvPr/>
        </p:nvCxnSpPr>
        <p:spPr>
          <a:xfrm flipH="1">
            <a:off x="5113283" y="2569779"/>
            <a:ext cx="5607269" cy="1445413"/>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280D684-4768-F13C-52A1-563B0EC014A5}"/>
              </a:ext>
            </a:extLst>
          </p:cNvPr>
          <p:cNvCxnSpPr>
            <a:cxnSpLocks/>
          </p:cNvCxnSpPr>
          <p:nvPr/>
        </p:nvCxnSpPr>
        <p:spPr>
          <a:xfrm flipH="1">
            <a:off x="4851500" y="2686956"/>
            <a:ext cx="5917701" cy="1599887"/>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10CF7C7-C72B-17CF-8211-28190A9C2A28}"/>
              </a:ext>
            </a:extLst>
          </p:cNvPr>
          <p:cNvCxnSpPr>
            <a:cxnSpLocks/>
          </p:cNvCxnSpPr>
          <p:nvPr/>
        </p:nvCxnSpPr>
        <p:spPr>
          <a:xfrm flipH="1">
            <a:off x="4971393" y="2762038"/>
            <a:ext cx="5848408" cy="2818955"/>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724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653EB-8A42-712F-84FD-EE8B3C2CB68E}"/>
              </a:ext>
            </a:extLst>
          </p:cNvPr>
          <p:cNvSpPr>
            <a:spLocks noGrp="1"/>
          </p:cNvSpPr>
          <p:nvPr>
            <p:ph type="title"/>
          </p:nvPr>
        </p:nvSpPr>
        <p:spPr>
          <a:xfrm>
            <a:off x="926758" y="533402"/>
            <a:ext cx="7847059" cy="1382156"/>
          </a:xfrm>
        </p:spPr>
        <p:txBody>
          <a:bodyPr>
            <a:normAutofit/>
          </a:bodyPr>
          <a:lstStyle/>
          <a:p>
            <a:pPr algn="ctr"/>
            <a:r>
              <a:rPr lang="en-US" sz="3600" b="1" i="0" dirty="0">
                <a:solidFill>
                  <a:srgbClr val="00B050"/>
                </a:solidFill>
              </a:rPr>
              <a:t>Now for a little formatting: A CSS Walkthrough</a:t>
            </a:r>
          </a:p>
        </p:txBody>
      </p:sp>
      <p:sp>
        <p:nvSpPr>
          <p:cNvPr id="3" name="Content Placeholder 2">
            <a:extLst>
              <a:ext uri="{FF2B5EF4-FFF2-40B4-BE49-F238E27FC236}">
                <a16:creationId xmlns:a16="http://schemas.microsoft.com/office/drawing/2014/main" id="{D0589223-6D2C-301E-2215-A095EFD54469}"/>
              </a:ext>
            </a:extLst>
          </p:cNvPr>
          <p:cNvSpPr>
            <a:spLocks noGrp="1"/>
          </p:cNvSpPr>
          <p:nvPr>
            <p:ph idx="1"/>
          </p:nvPr>
        </p:nvSpPr>
        <p:spPr>
          <a:xfrm>
            <a:off x="926758" y="2194905"/>
            <a:ext cx="7685902" cy="4024424"/>
          </a:xfrm>
        </p:spPr>
        <p:txBody>
          <a:bodyPr/>
          <a:lstStyle/>
          <a:p>
            <a:r>
              <a:rPr lang="en-US" dirty="0"/>
              <a:t>Now we’ll add a CSS file, which will store commands for how we want our website formatted!</a:t>
            </a:r>
          </a:p>
          <a:p>
            <a:r>
              <a:rPr lang="en-US" dirty="0"/>
              <a:t>We’ll define several ‘classes’ that our HTML file will use for formatting.</a:t>
            </a:r>
          </a:p>
          <a:p>
            <a:pPr lvl="1"/>
            <a:r>
              <a:rPr lang="en-US" dirty="0">
                <a:solidFill>
                  <a:srgbClr val="00B050"/>
                </a:solidFill>
              </a:rPr>
              <a:t>Here we can define the background colors, define specific sections, and width of the website/website sections, text alignment, and much, much more!</a:t>
            </a:r>
          </a:p>
          <a:p>
            <a:r>
              <a:rPr lang="en-US" dirty="0"/>
              <a:t>Type the commands in a new file, and save this file as ‘</a:t>
            </a:r>
            <a:r>
              <a:rPr lang="en-US" dirty="0" err="1">
                <a:solidFill>
                  <a:srgbClr val="00B050"/>
                </a:solidFill>
              </a:rPr>
              <a:t>main.css</a:t>
            </a:r>
            <a:r>
              <a:rPr lang="en-US" dirty="0"/>
              <a:t>’</a:t>
            </a:r>
          </a:p>
          <a:p>
            <a:pPr marL="457200" lvl="1" indent="0">
              <a:buNone/>
            </a:pPr>
            <a:r>
              <a:rPr lang="en-US" b="1" dirty="0">
                <a:solidFill>
                  <a:srgbClr val="00B050"/>
                </a:solidFill>
              </a:rPr>
              <a:t>(We’ll do this all together right now!)</a:t>
            </a:r>
          </a:p>
        </p:txBody>
      </p:sp>
      <p:pic>
        <p:nvPicPr>
          <p:cNvPr id="5" name="Picture 4" descr="Text&#10;&#10;Description automatically generated">
            <a:extLst>
              <a:ext uri="{FF2B5EF4-FFF2-40B4-BE49-F238E27FC236}">
                <a16:creationId xmlns:a16="http://schemas.microsoft.com/office/drawing/2014/main" id="{9F9D5B36-267B-1887-0552-09105CBEEFF2}"/>
              </a:ext>
            </a:extLst>
          </p:cNvPr>
          <p:cNvPicPr>
            <a:picLocks noChangeAspect="1"/>
          </p:cNvPicPr>
          <p:nvPr/>
        </p:nvPicPr>
        <p:blipFill>
          <a:blip r:embed="rId2"/>
          <a:stretch>
            <a:fillRect/>
          </a:stretch>
        </p:blipFill>
        <p:spPr>
          <a:xfrm>
            <a:off x="8773817" y="0"/>
            <a:ext cx="3418183" cy="6858000"/>
          </a:xfrm>
          <a:prstGeom prst="rect">
            <a:avLst/>
          </a:prstGeom>
        </p:spPr>
      </p:pic>
    </p:spTree>
    <p:extLst>
      <p:ext uri="{BB962C8B-B14F-4D97-AF65-F5344CB8AC3E}">
        <p14:creationId xmlns:p14="http://schemas.microsoft.com/office/powerpoint/2010/main" val="3142221630"/>
      </p:ext>
    </p:extLst>
  </p:cSld>
  <p:clrMapOvr>
    <a:masterClrMapping/>
  </p:clrMapOvr>
</p:sld>
</file>

<file path=ppt/theme/theme1.xml><?xml version="1.0" encoding="utf-8"?>
<a:theme xmlns:a="http://schemas.openxmlformats.org/drawingml/2006/main" name="AngleLinesVTI">
  <a:themeElements>
    <a:clrScheme name="Grayscale">
      <a:dk1>
        <a:srgbClr val="000000"/>
      </a:dk1>
      <a:lt1>
        <a:srgbClr val="FFFFFF"/>
      </a:lt1>
      <a:dk2>
        <a:srgbClr val="000000"/>
      </a:dk2>
      <a:lt2>
        <a:srgbClr val="FFFFFF"/>
      </a:lt2>
      <a:accent1>
        <a:srgbClr val="B5B5B5"/>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9024</TotalTime>
  <Words>2093</Words>
  <Application>Microsoft Macintosh PowerPoint</Application>
  <PresentationFormat>Widescreen</PresentationFormat>
  <Paragraphs>186</Paragraphs>
  <Slides>28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Univers Condensed Light</vt:lpstr>
      <vt:lpstr>Walbaum Display Light</vt:lpstr>
      <vt:lpstr>AngleLinesVTI</vt:lpstr>
      <vt:lpstr>Developing a Personal Student Webpage</vt:lpstr>
      <vt:lpstr>Spectrum</vt:lpstr>
      <vt:lpstr>Why build a webpage?</vt:lpstr>
      <vt:lpstr>Why build a webpage?</vt:lpstr>
      <vt:lpstr>Why build a webpage?</vt:lpstr>
      <vt:lpstr>The most basic way to make an html index page</vt:lpstr>
      <vt:lpstr>Now for a little formatting: An HTML Walkthrough</vt:lpstr>
      <vt:lpstr>Now for a little formatting: An HTML Walkthrough</vt:lpstr>
      <vt:lpstr>Now for a little formatting: A CSS Walkthrough</vt:lpstr>
      <vt:lpstr>Additional Helpful tutorials and links</vt:lpstr>
      <vt:lpstr>Now for something a little more fancy: 5HTML UP</vt:lpstr>
      <vt:lpstr>5html up: a more professional webpage format</vt:lpstr>
      <vt:lpstr>5html up: a more professional webpage format</vt:lpstr>
      <vt:lpstr>5html up: a more professional webpage format</vt:lpstr>
      <vt:lpstr>Inspecting the template</vt:lpstr>
      <vt:lpstr>5html up: a more professional webpage format</vt:lpstr>
      <vt:lpstr>Editing your index.html file</vt:lpstr>
      <vt:lpstr>Editing your index.html file</vt:lpstr>
      <vt:lpstr>5html up: a more professional webpage format</vt:lpstr>
      <vt:lpstr>Uploading to github</vt:lpstr>
      <vt:lpstr>Create your github account</vt:lpstr>
      <vt:lpstr>PowerPoint Presentation</vt:lpstr>
      <vt:lpstr>Create your first repository</vt:lpstr>
      <vt:lpstr>PowerPoint Presentation</vt:lpstr>
      <vt:lpstr>Upload your files to the repo</vt:lpstr>
      <vt:lpstr>Upload your files</vt:lpstr>
      <vt:lpstr>Tips for making your webpage visible</vt:lpstr>
      <vt:lpstr>Additional Helpful tutorials and 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 Personal Student Webpage</dc:title>
  <dc:creator>Ryan W Pfeifle</dc:creator>
  <cp:lastModifiedBy>Ryan W Pfeifle</cp:lastModifiedBy>
  <cp:revision>75</cp:revision>
  <dcterms:created xsi:type="dcterms:W3CDTF">2022-02-01T19:10:16Z</dcterms:created>
  <dcterms:modified xsi:type="dcterms:W3CDTF">2022-08-02T14:01:47Z</dcterms:modified>
</cp:coreProperties>
</file>

<file path=docProps/thumbnail.jpeg>
</file>